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18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78" r:id="rId11"/>
    <p:sldId id="271" r:id="rId12"/>
    <p:sldId id="272" r:id="rId13"/>
    <p:sldId id="274" r:id="rId14"/>
    <p:sldId id="275" r:id="rId15"/>
    <p:sldId id="276" r:id="rId16"/>
    <p:sldId id="273" r:id="rId1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99FF33"/>
    <a:srgbClr val="CC6600"/>
    <a:srgbClr val="FF3300"/>
    <a:srgbClr val="800000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6656" autoAdjust="0"/>
    <p:restoredTop sz="74791" autoAdjust="0"/>
  </p:normalViewPr>
  <p:slideViewPr>
    <p:cSldViewPr>
      <p:cViewPr varScale="1">
        <p:scale>
          <a:sx n="57" d="100"/>
          <a:sy n="57" d="100"/>
        </p:scale>
        <p:origin x="-16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44AAEF1-71C4-4FB3-8700-570929B33886}" type="datetimeFigureOut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F67BA4-8C3B-4BD2-9F97-04F797441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2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EDC7-F60B-4102-8218-BF4AF1CE897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CB5F3-0D6E-4258-A619-41E2AA2C3B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27124-21CF-4279-B199-67F5DB81675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49AE6-99F0-40E5-8FCD-3DAB364D9F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7B4D1-6EBD-4B32-BCA4-331BC560FB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7D152-AAB3-4D15-9EBB-6FFD21BDC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BC842-E36F-40CE-A3F6-3AE3A9AFAD6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5A871-DBC3-445F-BB2B-37DAF14F319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6DD5D-9EB9-4976-8714-04503BF3A63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E69B2-6151-4D09-9B6D-E1844F5DAF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9E19C-593E-4283-8BDB-48C5C5E9A41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2AECC-0752-406C-8FEE-3A266488CF7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3C0F5-7CB2-4536-BA1F-E39EE0F26E0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6D578BB6-119E-4E0B-94F7-F291926D84D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Lab </a:t>
            </a:r>
            <a:r>
              <a:rPr lang="en-US" dirty="0" smtClean="0"/>
              <a:t>8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05400" y="4267200"/>
            <a:ext cx="4114800" cy="9144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3600" b="1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Shell Script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" y="5410200"/>
            <a:ext cx="716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Reference: </a:t>
            </a:r>
          </a:p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Linux Shell Scripting Tutorial v1.05r3</a:t>
            </a:r>
            <a:b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Beginner's handbook </a:t>
            </a:r>
          </a:p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http://www.freeos.com/guides/lsst/index.html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90600" y="2255838"/>
            <a:ext cx="54864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3200">
                <a:latin typeface="Verdana" pitchFamily="34" charset="0"/>
                <a:cs typeface="Times New Roman" pitchFamily="18" charset="0"/>
              </a:rPr>
              <a:t>myscript 	</a:t>
            </a:r>
            <a:r>
              <a:rPr lang="en-US" sz="320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$0</a:t>
            </a:r>
          </a:p>
          <a:p>
            <a:pPr algn="l" rtl="0"/>
            <a:r>
              <a:rPr lang="en-US" sz="3200">
                <a:latin typeface="Verdana" pitchFamily="34" charset="0"/>
                <a:cs typeface="Times New Roman" pitchFamily="18" charset="0"/>
              </a:rPr>
              <a:t>foo               </a:t>
            </a:r>
            <a:r>
              <a:rPr lang="en-US" sz="320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$1</a:t>
            </a:r>
          </a:p>
          <a:p>
            <a:pPr algn="l" rtl="0"/>
            <a:r>
              <a:rPr lang="en-US" sz="3200">
                <a:latin typeface="Verdana" pitchFamily="34" charset="0"/>
                <a:cs typeface="Times New Roman" pitchFamily="18" charset="0"/>
              </a:rPr>
              <a:t>Bar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320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$2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685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</a:rPr>
              <a:t>Special shell variables $0…$9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906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latin typeface="Verdana" pitchFamily="34" charset="0"/>
                <a:cs typeface="Times New Roman" pitchFamily="18" charset="0"/>
              </a:rPr>
              <a:t>$#</a:t>
            </a:r>
            <a:r>
              <a:rPr lang="en-US" sz="3600">
                <a:solidFill>
                  <a:srgbClr val="CCEC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tells you how many parameter your script was given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457200" y="9144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Positional parameters or command line arguments</a:t>
            </a:r>
            <a:endParaRPr lang="en-US" sz="2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4525" name="Group 13"/>
          <p:cNvGraphicFramePr>
            <a:graphicFrameLocks noGrp="1"/>
          </p:cNvGraphicFramePr>
          <p:nvPr/>
        </p:nvGraphicFramePr>
        <p:xfrm>
          <a:off x="838200" y="1600200"/>
          <a:ext cx="7543800" cy="51816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myscript  foo  bar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2"/>
                </a:solidFill>
              </a:rPr>
              <a:t>if …else…fi</a:t>
            </a:r>
            <a:r>
              <a:rPr lang="ar-SA" smtClean="0"/>
              <a:t> </a:t>
            </a:r>
            <a:endParaRPr lang="en-US" smtClean="0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304800" y="877888"/>
            <a:ext cx="8305800" cy="598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0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l" rtl="0">
              <a:defRPr/>
            </a:pPr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ar-SA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SA"/>
              <a:t/>
            </a:r>
            <a:br>
              <a:rPr lang="ar-SA"/>
            </a:br>
            <a:endParaRPr lang="en-US"/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if condition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Then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</a:t>
            </a: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if condition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then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.....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..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do this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else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....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..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do this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fi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else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...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.....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do this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fi </a:t>
            </a:r>
            <a:b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ar-SA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2"/>
                </a:solidFill>
              </a:rPr>
              <a:t>Nested if-else-fi</a:t>
            </a:r>
            <a:r>
              <a:rPr lang="en-US" smtClean="0"/>
              <a:t> </a:t>
            </a:r>
          </a:p>
        </p:txBody>
      </p:sp>
      <p:graphicFrame>
        <p:nvGraphicFramePr>
          <p:cNvPr id="76831" name="Group 31"/>
          <p:cNvGraphicFramePr>
            <a:graphicFrameLocks noGrp="1"/>
          </p:cNvGraphicFramePr>
          <p:nvPr/>
        </p:nvGraphicFramePr>
        <p:xfrm>
          <a:off x="304800" y="990600"/>
          <a:ext cx="8458200" cy="481584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nestedif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osch=0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"1. Unix (Sun Os)"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"2. Linux (Red Hat)"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-n "Select your os choice [1 or 2]? 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read osch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$osch -eq 1 ] ; 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  echo "You Pick up Unix (Sun Os)"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else 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if [ $osch -eq 2 ] ; 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   echo "You Pick up Linux (Red Hat)"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else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   echo "error only 1 or  2"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fi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6832" name="Group 32"/>
          <p:cNvGraphicFramePr>
            <a:graphicFrameLocks noGrp="1"/>
          </p:cNvGraphicFramePr>
          <p:nvPr/>
        </p:nvGraphicFramePr>
        <p:xfrm>
          <a:off x="304800" y="5853113"/>
          <a:ext cx="8458200" cy="85344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nestedif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 nestedif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chemeClr val="bg2"/>
                </a:solidFill>
              </a:rPr>
              <a:t>Multilevel if-then-else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304800" y="1000125"/>
            <a:ext cx="83058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ar-SA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SA"/>
              <a:t/>
            </a:r>
            <a:br>
              <a:rPr lang="ar-SA"/>
            </a:br>
            <a:endParaRPr lang="en-US"/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if condition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then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condition is zero (true - 0)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execute all commands up to elif statement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elif condition1 </a:t>
            </a:r>
            <a:b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then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condition1 is zero (true - 0) 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execute all commands up to elif statement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elif condition2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then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condition2 is zero (true - 0)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execute all commands up to elif statement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else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None of the above condtion,condtion1,condtion2 are true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(i.e. all of the above nonzero or false)</a:t>
            </a:r>
          </a:p>
          <a:p>
            <a:pPr algn="l" rtl="0">
              <a:defRPr/>
            </a:pPr>
            <a:r>
              <a:rPr lang="en-US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 execute all commands up to fi </a:t>
            </a:r>
          </a:p>
          <a:p>
            <a:pPr algn="l" rtl="0"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fi</a:t>
            </a:r>
            <a:r>
              <a:rPr lang="en-US"/>
              <a:t> </a:t>
            </a:r>
            <a:endParaRPr lang="ar-S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916" name="Group 44"/>
          <p:cNvGraphicFramePr>
            <a:graphicFrameLocks noGrp="1"/>
          </p:cNvGraphicFramePr>
          <p:nvPr/>
        </p:nvGraphicFramePr>
        <p:xfrm>
          <a:off x="304800" y="304800"/>
          <a:ext cx="8458200" cy="451104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elf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403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Script to test if..elif...else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$1 -gt 0 ]; 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is positive"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elif [ $1 -lt 0 ]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is negative"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elif [ $1 -eq 0 ]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is zero"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else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echo "Opps! $1 is not number, give number"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9915" name="Group 43"/>
          <p:cNvGraphicFramePr>
            <a:graphicFrameLocks noGrp="1"/>
          </p:cNvGraphicFramePr>
          <p:nvPr/>
        </p:nvGraphicFramePr>
        <p:xfrm>
          <a:off x="304800" y="4953000"/>
          <a:ext cx="8458200" cy="1814195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elf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 elf 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 elf -3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 elf 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 elf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bg2"/>
                </a:solidFill>
              </a:rPr>
              <a:t>for Loop</a:t>
            </a:r>
          </a:p>
        </p:txBody>
      </p:sp>
      <p:graphicFrame>
        <p:nvGraphicFramePr>
          <p:cNvPr id="80927" name="Group 31"/>
          <p:cNvGraphicFramePr>
            <a:graphicFrameLocks noGrp="1"/>
          </p:cNvGraphicFramePr>
          <p:nvPr>
            <p:ph sz="half" idx="1"/>
          </p:nvPr>
        </p:nvGraphicFramePr>
        <p:xfrm>
          <a:off x="457200" y="2743200"/>
          <a:ext cx="7924800" cy="1706880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testfor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NUMBER in 1 2 3 4 5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"Welcome $NUMBER times"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533400" y="914400"/>
            <a:ext cx="8305800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400" b="1" u="sng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ar-SA" sz="2400" b="1" u="sng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/>
          </a:p>
          <a:p>
            <a:pPr algn="l" rtl="0">
              <a:defRPr/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 { variable name } in { list } </a:t>
            </a:r>
          </a:p>
          <a:p>
            <a:pPr algn="l" rtl="0">
              <a:defRPr/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</a:p>
          <a:p>
            <a:pPr algn="l" rtl="0">
              <a:defRPr/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 </a:t>
            </a:r>
            <a:r>
              <a:rPr lang="en-US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execute one for each item in the list until the list is not finished 	(And repeat all statement between do and done)</a:t>
            </a: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l" rtl="0">
              <a:defRPr/>
            </a:pPr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done</a:t>
            </a:r>
            <a:r>
              <a:rPr lang="en-US" dirty="0"/>
              <a:t> </a:t>
            </a:r>
            <a:endParaRPr lang="ar-SA" dirty="0"/>
          </a:p>
        </p:txBody>
      </p:sp>
      <p:graphicFrame>
        <p:nvGraphicFramePr>
          <p:cNvPr id="80936" name="Group 40"/>
          <p:cNvGraphicFramePr>
            <a:graphicFrameLocks noGrp="1"/>
          </p:cNvGraphicFramePr>
          <p:nvPr>
            <p:ph sz="half" idx="2"/>
          </p:nvPr>
        </p:nvGraphicFramePr>
        <p:xfrm>
          <a:off x="457200" y="4572000"/>
          <a:ext cx="7924800" cy="2194560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for2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LIMIT =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((  i = 1 ;  i &lt;= LIMIT;  i++  ))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 echo "Welcome $i times"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chemeClr val="bg2"/>
                </a:solidFill>
              </a:rPr>
              <a:t>for Loop</a:t>
            </a:r>
          </a:p>
        </p:txBody>
      </p:sp>
      <p:graphicFrame>
        <p:nvGraphicFramePr>
          <p:cNvPr id="77841" name="Group 17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30480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nestedfor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8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 (( i = 1; i &lt;= 5; i++ ))      ### Outer for loop ###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for (( j = 1 ; j &lt;= 5; j++ )) ### Inner for loop ###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do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       echo -n "$i 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 done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echo "" #### print the new line ###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4000">
                <a:solidFill>
                  <a:schemeClr val="bg2"/>
                </a:solidFill>
              </a:rPr>
              <a:t>if condition</a:t>
            </a:r>
            <a:r>
              <a:rPr lang="ar-SA" sz="4000"/>
              <a:t> </a:t>
            </a:r>
            <a:endParaRPr lang="en-US" sz="4000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57200" y="920750"/>
            <a:ext cx="80010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0"/>
            <a:r>
              <a:rPr lang="en-US" sz="2000" b="1">
                <a:latin typeface="Times New Roman" pitchFamily="18" charset="0"/>
                <a:cs typeface="Times New Roman" pitchFamily="18" charset="0"/>
              </a:rPr>
              <a:t>if condition which is used for decision making in shell script, If given condition is true then command1 is executed</a:t>
            </a:r>
            <a:r>
              <a:rPr lang="ar-SA" sz="2000" b="1">
                <a:latin typeface="Times New Roman" pitchFamily="18" charset="0"/>
                <a:cs typeface="Times New Roman" pitchFamily="18" charset="0"/>
              </a:rPr>
              <a:t>.</a:t>
            </a:r>
            <a:endParaRPr lang="en-US" sz="900" b="1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ar-SA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SA"/>
              <a:t/>
            </a:r>
            <a:br>
              <a:rPr lang="ar-SA"/>
            </a:br>
            <a:endParaRPr lang="ar-SA" sz="800" i="1"/>
          </a:p>
          <a:p>
            <a:pPr algn="l" rtl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if condition </a:t>
            </a:r>
          </a:p>
          <a:p>
            <a:pPr algn="l" rtl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  then</a:t>
            </a:r>
          </a:p>
          <a:p>
            <a:pPr algn="l" rtl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command1...</a:t>
            </a:r>
            <a:endParaRPr lang="ar-SA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/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fi</a:t>
            </a:r>
            <a:r>
              <a:rPr lang="ar-SA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graphicFrame>
        <p:nvGraphicFramePr>
          <p:cNvPr id="70697" name="Group 41"/>
          <p:cNvGraphicFramePr>
            <a:graphicFrameLocks noGrp="1"/>
          </p:cNvGraphicFramePr>
          <p:nvPr/>
        </p:nvGraphicFramePr>
        <p:xfrm>
          <a:off x="381000" y="3352800"/>
          <a:ext cx="8458200" cy="2157984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33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showfile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#Script to print file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cat $1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-e "\n\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nFile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$1, found and successfully echoed"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0693" name="Group 37"/>
          <p:cNvGraphicFramePr>
            <a:graphicFrameLocks noGrp="1"/>
          </p:cNvGraphicFramePr>
          <p:nvPr/>
        </p:nvGraphicFramePr>
        <p:xfrm>
          <a:off x="381000" y="5562600"/>
          <a:ext cx="8458200" cy="79248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showfile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./showfile  file-name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z="4000" dirty="0">
                <a:solidFill>
                  <a:schemeClr val="bg2"/>
                </a:solidFill>
              </a:rPr>
              <a:t>if condition</a:t>
            </a:r>
            <a:r>
              <a:rPr lang="ar-SA" sz="4000" dirty="0"/>
              <a:t> </a:t>
            </a:r>
            <a:endParaRPr lang="en-US" sz="4000" dirty="0"/>
          </a:p>
        </p:txBody>
      </p:sp>
      <p:graphicFrame>
        <p:nvGraphicFramePr>
          <p:cNvPr id="72729" name="Group 25"/>
          <p:cNvGraphicFramePr>
            <a:graphicFrameLocks noGrp="1"/>
          </p:cNvGraphicFramePr>
          <p:nvPr/>
        </p:nvGraphicFramePr>
        <p:xfrm>
          <a:off x="304800" y="1447800"/>
          <a:ext cx="8458200" cy="274320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trmif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Script to test rm command and exist status</a:t>
                      </a:r>
                      <a:b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b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rm $1</a:t>
                      </a:r>
                      <a:b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file deleted"</a:t>
                      </a:r>
                      <a:b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2730" name="Group 26"/>
          <p:cNvGraphicFramePr>
            <a:graphicFrameLocks noGrp="1"/>
          </p:cNvGraphicFramePr>
          <p:nvPr/>
        </p:nvGraphicFramePr>
        <p:xfrm>
          <a:off x="381000" y="4543425"/>
          <a:ext cx="8458200" cy="91440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trmif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./trmif file-name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b="1" dirty="0">
                <a:solidFill>
                  <a:schemeClr val="bg2"/>
                </a:solidFill>
              </a:rPr>
              <a:t>test command or [ </a:t>
            </a:r>
            <a:r>
              <a:rPr lang="en-US" b="1" dirty="0" err="1">
                <a:solidFill>
                  <a:schemeClr val="bg2"/>
                </a:solidFill>
              </a:rPr>
              <a:t>expr</a:t>
            </a:r>
            <a:r>
              <a:rPr lang="en-US" b="1" dirty="0">
                <a:solidFill>
                  <a:schemeClr val="bg2"/>
                </a:solidFill>
              </a:rPr>
              <a:t> ]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86800" cy="1752600"/>
          </a:xfrm>
        </p:spPr>
        <p:txBody>
          <a:bodyPr/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 -True 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return zero(0)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Is used to see if an </a:t>
            </a:r>
            <a:r>
              <a:rPr lang="en-US" sz="2000" b="1" i="1">
                <a:latin typeface="Times New Roman" pitchFamily="18" charset="0"/>
                <a:cs typeface="Times New Roman" pitchFamily="18" charset="0"/>
              </a:rPr>
              <a:t>expression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is true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 -False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returns nonzero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Syntax:</a:t>
            </a:r>
            <a:r>
              <a:rPr lang="en-US" sz="1400" b="1"/>
              <a:t> </a:t>
            </a:r>
            <a:br>
              <a:rPr lang="en-US" sz="1400" b="1"/>
            </a:br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test expression OR [ expression ]</a:t>
            </a:r>
            <a:b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400"/>
              <a:t/>
            </a:r>
            <a:br>
              <a:rPr lang="en-US" sz="1400"/>
            </a:b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>
                <a:latin typeface="Times New Roman" pitchFamily="18" charset="0"/>
                <a:cs typeface="Times New Roman" pitchFamily="18" charset="0"/>
              </a:rPr>
            </a:b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0441" name="Group 25"/>
          <p:cNvGraphicFramePr>
            <a:graphicFrameLocks noGrp="1"/>
          </p:cNvGraphicFramePr>
          <p:nvPr/>
        </p:nvGraphicFramePr>
        <p:xfrm>
          <a:off x="381000" y="2819400"/>
          <a:ext cx="7624763" cy="2438400"/>
        </p:xfrm>
        <a:graphic>
          <a:graphicData uri="http://schemas.openxmlformats.org/drawingml/2006/table">
            <a:tbl>
              <a:tblPr/>
              <a:tblGrid>
                <a:gridCol w="7624763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ispositive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Script to see whether argument is positive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$1 -gt 0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number is positive"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04800" y="5394325"/>
            <a:ext cx="7620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000" b="1"/>
              <a:t>Run it as follows:</a:t>
            </a:r>
          </a:p>
        </p:txBody>
      </p:sp>
      <p:graphicFrame>
        <p:nvGraphicFramePr>
          <p:cNvPr id="60442" name="Group 26"/>
          <p:cNvGraphicFramePr>
            <a:graphicFrameLocks noGrp="1"/>
          </p:cNvGraphicFramePr>
          <p:nvPr/>
        </p:nvGraphicFramePr>
        <p:xfrm>
          <a:off x="304800" y="5762625"/>
          <a:ext cx="7624763" cy="914400"/>
        </p:xfrm>
        <a:graphic>
          <a:graphicData uri="http://schemas.openxmlformats.org/drawingml/2006/table">
            <a:tbl>
              <a:tblPr/>
              <a:tblGrid>
                <a:gridCol w="7624763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ispositive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./ispositive 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  <a:noFill/>
          <a:ln/>
        </p:spPr>
        <p:txBody>
          <a:bodyPr/>
          <a:lstStyle/>
          <a:p>
            <a:r>
              <a:rPr lang="en-US" sz="4000" b="1">
                <a:solidFill>
                  <a:schemeClr val="bg2"/>
                </a:solidFill>
              </a:rPr>
              <a:t>test command or [ expr ]</a:t>
            </a:r>
          </a:p>
        </p:txBody>
      </p:sp>
      <p:graphicFrame>
        <p:nvGraphicFramePr>
          <p:cNvPr id="66657" name="Group 97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800603"/>
        </p:xfrm>
        <a:graphic>
          <a:graphicData uri="http://schemas.openxmlformats.org/drawingml/2006/table">
            <a:tbl>
              <a:tblPr rtl="1"/>
              <a:tblGrid>
                <a:gridCol w="2286000"/>
                <a:gridCol w="2209800"/>
                <a:gridCol w="2209800"/>
                <a:gridCol w="1524000"/>
              </a:tblGrid>
              <a:tr h="8683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For test statement with if commandFor [ expr ] statement with if command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For test statement with if commandFor [ expr ] statement with if command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Mathematical Operator in  Shell Script</a:t>
                      </a:r>
                      <a:r>
                        <a:rPr kumimoji="0" lang="ar-S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Meaning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Mathematical Operator in  Shell Script</a:t>
                      </a:r>
                      <a:r>
                        <a:rPr kumimoji="0" lang="ar-SA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Meaning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[ 5 -eq 6 ]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5 -eq 6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equal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-eq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[ 5 -ne 6 ]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5 -ne 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not equal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-ne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[ 5 -lt 6 ]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5 -lt 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less than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-lt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[ 5 -le 6 ]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5 -le 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less than or equal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-le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[ 5 -gt 6 ]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5 -gt 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greater than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-gt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[ 5 -ge 6 ]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5 -ge 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 greater than or equal to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685800"/>
          </a:xfrm>
          <a:noFill/>
          <a:ln/>
        </p:spPr>
        <p:txBody>
          <a:bodyPr/>
          <a:lstStyle/>
          <a:p>
            <a:r>
              <a:rPr lang="en-US" sz="4000" b="1" dirty="0">
                <a:solidFill>
                  <a:schemeClr val="bg2"/>
                </a:solidFill>
              </a:rPr>
              <a:t>test command or [ </a:t>
            </a:r>
            <a:r>
              <a:rPr lang="en-US" sz="4000" b="1" dirty="0" err="1">
                <a:solidFill>
                  <a:schemeClr val="bg2"/>
                </a:solidFill>
              </a:rPr>
              <a:t>expr</a:t>
            </a:r>
            <a:r>
              <a:rPr lang="en-US" sz="4000" b="1" dirty="0">
                <a:solidFill>
                  <a:schemeClr val="bg2"/>
                </a:solidFill>
              </a:rPr>
              <a:t> ]</a:t>
            </a:r>
          </a:p>
        </p:txBody>
      </p:sp>
      <p:graphicFrame>
        <p:nvGraphicFramePr>
          <p:cNvPr id="74789" name="Group 37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189414"/>
        </p:xfrm>
        <a:graphic>
          <a:graphicData uri="http://schemas.openxmlformats.org/drawingml/2006/table">
            <a:tbl>
              <a:tblPr rtl="1"/>
              <a:tblGrid>
                <a:gridCol w="4114800"/>
                <a:gridCol w="4114800"/>
              </a:tblGrid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String Comparisons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Meaning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Operator           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is equal to string2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= string2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is NOT equal to string2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!= string2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is NOT NULL or not defined 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is NOT NULL and does exist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-n string1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string1 is NULL and does exist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-z string1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  <a:noFill/>
          <a:ln/>
        </p:spPr>
        <p:txBody>
          <a:bodyPr/>
          <a:lstStyle/>
          <a:p>
            <a:r>
              <a:rPr lang="en-US" sz="4000" b="1">
                <a:solidFill>
                  <a:schemeClr val="bg2"/>
                </a:solidFill>
              </a:rPr>
              <a:t>test command or [ expr ]</a:t>
            </a:r>
          </a:p>
        </p:txBody>
      </p:sp>
      <p:graphicFrame>
        <p:nvGraphicFramePr>
          <p:cNvPr id="69723" name="Group 91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2881314"/>
        </p:xfrm>
        <a:graphic>
          <a:graphicData uri="http://schemas.openxmlformats.org/drawingml/2006/table">
            <a:tbl>
              <a:tblPr rtl="1"/>
              <a:tblGrid>
                <a:gridCol w="4114800"/>
                <a:gridCol w="4114800"/>
              </a:tblGrid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Logical Operators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Meaning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Operator           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50000">
                          <a:schemeClr val="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Logical NOT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 expression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Logical AND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expression1  -a  expression2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Logical OR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expression1  -o  expression2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if …else…fi</a:t>
            </a:r>
            <a:r>
              <a:rPr lang="ar-SA"/>
              <a:t> </a:t>
            </a:r>
            <a:endParaRPr lang="en-US"/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457200" y="1012825"/>
            <a:ext cx="8305800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rtl="0"/>
            <a:r>
              <a:rPr lang="en-US" sz="2400" b="1">
                <a:latin typeface="Times New Roman" pitchFamily="18" charset="0"/>
                <a:cs typeface="Times New Roman" pitchFamily="18" charset="0"/>
              </a:rPr>
              <a:t>If given condition is true then command1 is executed otherwise command2 is executed.</a:t>
            </a:r>
          </a:p>
          <a:p>
            <a:pPr algn="ctr" rtl="0"/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algn="ctr" rtl="0"/>
            <a:endParaRPr lang="en-US" sz="2000" b="1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ar-SA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ar-SA"/>
              <a:t/>
            </a:r>
            <a:br>
              <a:rPr lang="ar-SA"/>
            </a:br>
            <a:endParaRPr lang="en-US"/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if   condition </a:t>
            </a:r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then </a:t>
            </a:r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condition </a:t>
            </a:r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else</a:t>
            </a:r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if condition is not true then execute all commands up to fi </a:t>
            </a:r>
          </a:p>
          <a:p>
            <a:pPr algn="l" rtl="0"/>
            <a:r>
              <a:rPr 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fi </a:t>
            </a:r>
            <a:endParaRPr lang="ar-SA" sz="20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if …else…fi</a:t>
            </a:r>
            <a:r>
              <a:rPr lang="ar-SA"/>
              <a:t> </a:t>
            </a:r>
            <a:endParaRPr lang="en-US"/>
          </a:p>
        </p:txBody>
      </p:sp>
      <p:graphicFrame>
        <p:nvGraphicFramePr>
          <p:cNvPr id="76823" name="Group 23"/>
          <p:cNvGraphicFramePr>
            <a:graphicFrameLocks noGrp="1"/>
          </p:cNvGraphicFramePr>
          <p:nvPr/>
        </p:nvGraphicFramePr>
        <p:xfrm>
          <a:off x="304800" y="990600"/>
          <a:ext cx="8458200" cy="457200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isnump_n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Script to see whether argument is positive or negative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[ $# -eq 0 ]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"$0 : You must give/supply one integers"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exit 1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if test $1 -ge 0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number is positive"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else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"$1 number is negative"</a:t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76824" name="Group 24"/>
          <p:cNvGraphicFramePr>
            <a:graphicFrameLocks noGrp="1"/>
          </p:cNvGraphicFramePr>
          <p:nvPr/>
        </p:nvGraphicFramePr>
        <p:xfrm>
          <a:off x="381000" y="5640388"/>
          <a:ext cx="8458200" cy="91440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isnump_n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./isnump_n   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2966</TotalTime>
  <Words>534</Words>
  <Application>Microsoft Office PowerPoint</Application>
  <PresentationFormat>On-screen Show (4:3)</PresentationFormat>
  <Paragraphs>174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Pixel</vt:lpstr>
      <vt:lpstr>Lab 8</vt:lpstr>
      <vt:lpstr>if condition </vt:lpstr>
      <vt:lpstr>if condition </vt:lpstr>
      <vt:lpstr>test command or [ expr ]</vt:lpstr>
      <vt:lpstr>test command or [ expr ]</vt:lpstr>
      <vt:lpstr>test command or [ expr ]</vt:lpstr>
      <vt:lpstr>test command or [ expr ]</vt:lpstr>
      <vt:lpstr>if …else…fi </vt:lpstr>
      <vt:lpstr>if …else…fi </vt:lpstr>
      <vt:lpstr>Slide 10</vt:lpstr>
      <vt:lpstr>if …else…fi </vt:lpstr>
      <vt:lpstr>Nested if-else-fi </vt:lpstr>
      <vt:lpstr>Multilevel if-then-else</vt:lpstr>
      <vt:lpstr>Slide 14</vt:lpstr>
      <vt:lpstr>for Loop</vt:lpstr>
      <vt:lpstr>for Loop</vt:lpstr>
    </vt:vector>
  </TitlesOfParts>
  <Company>Wesmosis@Yahoo.Dk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5</dc:title>
  <dc:creator>USER</dc:creator>
  <cp:lastModifiedBy>User</cp:lastModifiedBy>
  <cp:revision>70</cp:revision>
  <dcterms:created xsi:type="dcterms:W3CDTF">2009-11-13T18:41:48Z</dcterms:created>
  <dcterms:modified xsi:type="dcterms:W3CDTF">2012-11-19T15:34:33Z</dcterms:modified>
</cp:coreProperties>
</file>