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6"/>
  </p:notesMasterIdLst>
  <p:sldIdLst>
    <p:sldId id="256" r:id="rId2"/>
    <p:sldId id="260" r:id="rId3"/>
    <p:sldId id="280" r:id="rId4"/>
    <p:sldId id="279" r:id="rId5"/>
    <p:sldId id="261" r:id="rId6"/>
    <p:sldId id="270" r:id="rId7"/>
    <p:sldId id="271" r:id="rId8"/>
    <p:sldId id="277" r:id="rId9"/>
    <p:sldId id="258" r:id="rId10"/>
    <p:sldId id="259" r:id="rId11"/>
    <p:sldId id="278" r:id="rId12"/>
    <p:sldId id="274" r:id="rId13"/>
    <p:sldId id="275" r:id="rId14"/>
    <p:sldId id="27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2" autoAdjust="0"/>
    <p:restoredTop sz="94660"/>
  </p:normalViewPr>
  <p:slideViewPr>
    <p:cSldViewPr>
      <p:cViewPr varScale="1">
        <p:scale>
          <a:sx n="63" d="100"/>
          <a:sy n="63" d="100"/>
        </p:scale>
        <p:origin x="-159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7F2868-5272-4673-AD80-B600EB16F871}" type="datetimeFigureOut">
              <a:rPr lang="en-US" smtClean="0"/>
              <a:pPr/>
              <a:t>2/10/2013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C583DF-D29A-4EE9-8AF6-876D411853E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7F47570-9D9F-47BB-93FB-AB42AB3BF247}" type="slidenum">
              <a:rPr lang="en-US" smtClean="0"/>
              <a:pPr/>
              <a:t>7</a:t>
            </a:fld>
            <a:endParaRPr lang="en-US" smtClean="0"/>
          </a:p>
        </p:txBody>
      </p:sp>
      <p:sp>
        <p:nvSpPr>
          <p:cNvPr id="40963" name="Rectangle 1026"/>
          <p:cNvSpPr>
            <a:spLocks noGrp="1" noRot="1" noChangeAspect="1" noChangeArrowheads="1" noTextEdit="1"/>
          </p:cNvSpPr>
          <p:nvPr>
            <p:ph type="sldImg"/>
          </p:nvPr>
        </p:nvSpPr>
        <p:spPr>
          <a:xfrm>
            <a:off x="1109663" y="666750"/>
            <a:ext cx="4643437" cy="3484563"/>
          </a:xfrm>
          <a:solidFill>
            <a:srgbClr val="FFFFFF"/>
          </a:solidFill>
          <a:ln/>
        </p:spPr>
      </p:sp>
      <p:sp>
        <p:nvSpPr>
          <p:cNvPr id="40964" name="Rectangle 1027"/>
          <p:cNvSpPr>
            <a:spLocks noGrp="1" noChangeArrowheads="1"/>
          </p:cNvSpPr>
          <p:nvPr>
            <p:ph type="body" idx="1"/>
          </p:nvPr>
        </p:nvSpPr>
        <p:spPr>
          <a:xfrm>
            <a:off x="903387" y="4373941"/>
            <a:ext cx="5051227" cy="4077607"/>
          </a:xfrm>
          <a:solidFill>
            <a:srgbClr val="FFFFFF"/>
          </a:solidFill>
          <a:ln>
            <a:solidFill>
              <a:srgbClr val="000000"/>
            </a:solidFill>
          </a:ln>
        </p:spPr>
        <p:txBody>
          <a:bodyPr lIns="89720" tIns="44859" rIns="89720" bIns="44859"/>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6C6DC41-5D8E-4798-BB9E-0546112E6E3C}" type="datetime1">
              <a:rPr lang="en-US" smtClean="0"/>
              <a:pPr/>
              <a:t>2/10/2013</a:t>
            </a:fld>
            <a:endParaRPr lang="en-US"/>
          </a:p>
        </p:txBody>
      </p:sp>
      <p:sp>
        <p:nvSpPr>
          <p:cNvPr id="17" name="Footer Placeholder 16"/>
          <p:cNvSpPr>
            <a:spLocks noGrp="1"/>
          </p:cNvSpPr>
          <p:nvPr>
            <p:ph type="ftr" sz="quarter" idx="11"/>
          </p:nvPr>
        </p:nvSpPr>
        <p:spPr/>
        <p:txBody>
          <a:bodyPr/>
          <a:lstStyle/>
          <a:p>
            <a:r>
              <a:rPr lang="en-US" smtClean="0"/>
              <a:t>Hanin Abdulrahman</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59DA681-35B5-4AFD-A762-71E7AFB53DE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9D56D8-AAEA-42E0-9913-3903AE124D66}" type="datetime1">
              <a:rPr lang="en-US" smtClean="0"/>
              <a:pPr/>
              <a:t>2/10/2013</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
        <p:nvSpPr>
          <p:cNvPr id="6" name="Slide Number Placeholder 5"/>
          <p:cNvSpPr>
            <a:spLocks noGrp="1"/>
          </p:cNvSpPr>
          <p:nvPr>
            <p:ph type="sldNum" sz="quarter" idx="12"/>
          </p:nvPr>
        </p:nvSpPr>
        <p:spPr/>
        <p:txBody>
          <a:bodyPr/>
          <a:lstStyle/>
          <a:p>
            <a:fld id="{059DA681-35B5-4AFD-A762-71E7AFB53D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797AC4-C5E3-491A-9136-F7B27FA6A324}" type="datetime1">
              <a:rPr lang="en-US" smtClean="0"/>
              <a:pPr/>
              <a:t>2/10/2013</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
        <p:nvSpPr>
          <p:cNvPr id="6" name="Slide Number Placeholder 5"/>
          <p:cNvSpPr>
            <a:spLocks noGrp="1"/>
          </p:cNvSpPr>
          <p:nvPr>
            <p:ph type="sldNum" sz="quarter" idx="12"/>
          </p:nvPr>
        </p:nvSpPr>
        <p:spPr/>
        <p:txBody>
          <a:bodyPr/>
          <a:lstStyle/>
          <a:p>
            <a:fld id="{059DA681-35B5-4AFD-A762-71E7AFB53DE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719263"/>
            <a:ext cx="8229600" cy="4411662"/>
          </a:xfrm>
        </p:spPr>
        <p:txBody>
          <a:bodyPr/>
          <a:lstStyle/>
          <a:p>
            <a:pPr lvl="0"/>
            <a:endParaRPr 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fld id="{1836F450-4221-4897-9BD7-9C691901E978}" type="datetime1">
              <a:rPr lang="en-US" altLang="en-US" smtClean="0"/>
              <a:pPr>
                <a:defRPr/>
              </a:pPr>
              <a:t>2/10/2013</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smtClean="0"/>
              <a:t>Hanin Abdulrahman</a:t>
            </a: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1007EA4F-F41E-4441-858A-DB55A17A828D}" type="slidenum">
              <a:rPr lang="ar-SA"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5E16C1-0BB7-4BA2-A75C-165A2CA9B092}" type="datetime1">
              <a:rPr lang="en-US" smtClean="0"/>
              <a:pPr/>
              <a:t>2/10/2013</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
        <p:nvSpPr>
          <p:cNvPr id="6" name="Slide Number Placeholder 5"/>
          <p:cNvSpPr>
            <a:spLocks noGrp="1"/>
          </p:cNvSpPr>
          <p:nvPr>
            <p:ph type="sldNum" sz="quarter" idx="12"/>
          </p:nvPr>
        </p:nvSpPr>
        <p:spPr/>
        <p:txBody>
          <a:bodyPr/>
          <a:lstStyle/>
          <a:p>
            <a:fld id="{059DA681-35B5-4AFD-A762-71E7AFB53DE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FB04EB-D3F3-491B-95C6-D373D252473F}" type="datetime1">
              <a:rPr lang="en-US" smtClean="0"/>
              <a:pPr/>
              <a:t>2/10/2013</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Hanin Abdulrahman</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059DA681-35B5-4AFD-A762-71E7AFB53DE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1CF7CB0-EDFA-48A2-9431-C515A84045BF}" type="datetime1">
              <a:rPr lang="en-US" smtClean="0"/>
              <a:pPr/>
              <a:t>2/10/2013</a:t>
            </a:fld>
            <a:endParaRPr lang="en-US"/>
          </a:p>
        </p:txBody>
      </p:sp>
      <p:sp>
        <p:nvSpPr>
          <p:cNvPr id="6" name="Footer Placeholder 5"/>
          <p:cNvSpPr>
            <a:spLocks noGrp="1"/>
          </p:cNvSpPr>
          <p:nvPr>
            <p:ph type="ftr" sz="quarter" idx="11"/>
          </p:nvPr>
        </p:nvSpPr>
        <p:spPr/>
        <p:txBody>
          <a:bodyPr/>
          <a:lstStyle/>
          <a:p>
            <a:r>
              <a:rPr lang="en-US" smtClean="0"/>
              <a:t>Hanin Abdulrahman</a:t>
            </a:r>
            <a:endParaRPr lang="en-US"/>
          </a:p>
        </p:txBody>
      </p:sp>
      <p:sp>
        <p:nvSpPr>
          <p:cNvPr id="7" name="Slide Number Placeholder 6"/>
          <p:cNvSpPr>
            <a:spLocks noGrp="1"/>
          </p:cNvSpPr>
          <p:nvPr>
            <p:ph type="sldNum" sz="quarter" idx="12"/>
          </p:nvPr>
        </p:nvSpPr>
        <p:spPr/>
        <p:txBody>
          <a:bodyPr/>
          <a:lstStyle/>
          <a:p>
            <a:fld id="{059DA681-35B5-4AFD-A762-71E7AFB53DE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6751369-D2A7-4548-A85C-216479F5FB55}" type="datetime1">
              <a:rPr lang="en-US" smtClean="0"/>
              <a:pPr/>
              <a:t>2/10/2013</a:t>
            </a:fld>
            <a:endParaRPr lang="en-US"/>
          </a:p>
        </p:txBody>
      </p:sp>
      <p:sp>
        <p:nvSpPr>
          <p:cNvPr id="8" name="Footer Placeholder 7"/>
          <p:cNvSpPr>
            <a:spLocks noGrp="1"/>
          </p:cNvSpPr>
          <p:nvPr>
            <p:ph type="ftr" sz="quarter" idx="11"/>
          </p:nvPr>
        </p:nvSpPr>
        <p:spPr/>
        <p:txBody>
          <a:bodyPr/>
          <a:lstStyle/>
          <a:p>
            <a:r>
              <a:rPr lang="en-US" smtClean="0"/>
              <a:t>Hanin Abdulrahman</a:t>
            </a:r>
            <a:endParaRPr lang="en-US"/>
          </a:p>
        </p:txBody>
      </p:sp>
      <p:sp>
        <p:nvSpPr>
          <p:cNvPr id="9" name="Slide Number Placeholder 8"/>
          <p:cNvSpPr>
            <a:spLocks noGrp="1"/>
          </p:cNvSpPr>
          <p:nvPr>
            <p:ph type="sldNum" sz="quarter" idx="12"/>
          </p:nvPr>
        </p:nvSpPr>
        <p:spPr/>
        <p:txBody>
          <a:bodyPr/>
          <a:lstStyle/>
          <a:p>
            <a:fld id="{059DA681-35B5-4AFD-A762-71E7AFB53DE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E7D45AF-1DCB-4FCE-9211-499C571F42BD}" type="datetime1">
              <a:rPr lang="en-US" smtClean="0"/>
              <a:pPr/>
              <a:t>2/10/2013</a:t>
            </a:fld>
            <a:endParaRPr lang="en-US"/>
          </a:p>
        </p:txBody>
      </p:sp>
      <p:sp>
        <p:nvSpPr>
          <p:cNvPr id="4" name="Footer Placeholder 3"/>
          <p:cNvSpPr>
            <a:spLocks noGrp="1"/>
          </p:cNvSpPr>
          <p:nvPr>
            <p:ph type="ftr" sz="quarter" idx="11"/>
          </p:nvPr>
        </p:nvSpPr>
        <p:spPr/>
        <p:txBody>
          <a:bodyPr/>
          <a:lstStyle/>
          <a:p>
            <a:r>
              <a:rPr lang="en-US" smtClean="0"/>
              <a:t>Hanin Abdulrahman</a:t>
            </a:r>
            <a:endParaRPr lang="en-US"/>
          </a:p>
        </p:txBody>
      </p:sp>
      <p:sp>
        <p:nvSpPr>
          <p:cNvPr id="5" name="Slide Number Placeholder 4"/>
          <p:cNvSpPr>
            <a:spLocks noGrp="1"/>
          </p:cNvSpPr>
          <p:nvPr>
            <p:ph type="sldNum" sz="quarter" idx="12"/>
          </p:nvPr>
        </p:nvSpPr>
        <p:spPr/>
        <p:txBody>
          <a:bodyPr/>
          <a:lstStyle/>
          <a:p>
            <a:fld id="{059DA681-35B5-4AFD-A762-71E7AFB53D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8B968-E523-4D1E-8787-201BB627C339}" type="datetime1">
              <a:rPr lang="en-US" smtClean="0"/>
              <a:pPr/>
              <a:t>2/10/2013</a:t>
            </a:fld>
            <a:endParaRPr lang="en-US"/>
          </a:p>
        </p:txBody>
      </p:sp>
      <p:sp>
        <p:nvSpPr>
          <p:cNvPr id="3" name="Footer Placeholder 2"/>
          <p:cNvSpPr>
            <a:spLocks noGrp="1"/>
          </p:cNvSpPr>
          <p:nvPr>
            <p:ph type="ftr" sz="quarter" idx="11"/>
          </p:nvPr>
        </p:nvSpPr>
        <p:spPr/>
        <p:txBody>
          <a:bodyPr/>
          <a:lstStyle/>
          <a:p>
            <a:r>
              <a:rPr lang="en-US" smtClean="0"/>
              <a:t>Hanin Abdulrahman</a:t>
            </a:r>
            <a:endParaRPr lang="en-US"/>
          </a:p>
        </p:txBody>
      </p:sp>
      <p:sp>
        <p:nvSpPr>
          <p:cNvPr id="4" name="Slide Number Placeholder 3"/>
          <p:cNvSpPr>
            <a:spLocks noGrp="1"/>
          </p:cNvSpPr>
          <p:nvPr>
            <p:ph type="sldNum" sz="quarter" idx="12"/>
          </p:nvPr>
        </p:nvSpPr>
        <p:spPr/>
        <p:txBody>
          <a:bodyPr/>
          <a:lstStyle/>
          <a:p>
            <a:fld id="{059DA681-35B5-4AFD-A762-71E7AFB53D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5BAFC1-4205-41DB-BC60-B6C554B425AB}" type="datetime1">
              <a:rPr lang="en-US" smtClean="0"/>
              <a:pPr/>
              <a:t>2/10/2013</a:t>
            </a:fld>
            <a:endParaRPr lang="en-US"/>
          </a:p>
        </p:txBody>
      </p:sp>
      <p:sp>
        <p:nvSpPr>
          <p:cNvPr id="6" name="Footer Placeholder 5"/>
          <p:cNvSpPr>
            <a:spLocks noGrp="1"/>
          </p:cNvSpPr>
          <p:nvPr>
            <p:ph type="ftr" sz="quarter" idx="11"/>
          </p:nvPr>
        </p:nvSpPr>
        <p:spPr/>
        <p:txBody>
          <a:bodyPr/>
          <a:lstStyle/>
          <a:p>
            <a:r>
              <a:rPr lang="en-US" smtClean="0"/>
              <a:t>Hanin Abdulrahman</a:t>
            </a:r>
            <a:endParaRPr lang="en-US"/>
          </a:p>
        </p:txBody>
      </p:sp>
      <p:sp>
        <p:nvSpPr>
          <p:cNvPr id="7" name="Slide Number Placeholder 6"/>
          <p:cNvSpPr>
            <a:spLocks noGrp="1"/>
          </p:cNvSpPr>
          <p:nvPr>
            <p:ph type="sldNum" sz="quarter" idx="12"/>
          </p:nvPr>
        </p:nvSpPr>
        <p:spPr/>
        <p:txBody>
          <a:bodyPr/>
          <a:lstStyle/>
          <a:p>
            <a:fld id="{059DA681-35B5-4AFD-A762-71E7AFB53DE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D6728C-9223-4BAE-AFD6-E580CBEC7F6F}" type="datetime1">
              <a:rPr lang="en-US" smtClean="0"/>
              <a:pPr/>
              <a:t>2/10/2013</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Hanin Abdulrahman</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059DA681-35B5-4AFD-A762-71E7AFB53DE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8112857-DD10-4080-B5EB-C3ECA1653D98}" type="datetime1">
              <a:rPr lang="en-US" smtClean="0"/>
              <a:pPr/>
              <a:t>2/10/2013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Hanin Abdulrahman</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59DA681-35B5-4AFD-A762-71E7AFB53DE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omputerworld.com/home/features.nsf/all/980817linu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Chap#1</a:t>
            </a:r>
            <a:endParaRPr lang="en-US" dirty="0"/>
          </a:p>
        </p:txBody>
      </p:sp>
      <p:sp>
        <p:nvSpPr>
          <p:cNvPr id="2" name="Title 1"/>
          <p:cNvSpPr>
            <a:spLocks noGrp="1"/>
          </p:cNvSpPr>
          <p:nvPr>
            <p:ph type="ctrTitle"/>
          </p:nvPr>
        </p:nvSpPr>
        <p:spPr/>
        <p:txBody>
          <a:bodyPr/>
          <a:lstStyle/>
          <a:p>
            <a:r>
              <a:rPr lang="en-US" dirty="0" smtClean="0"/>
              <a:t>Welcome to Linux</a:t>
            </a:r>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Common Linux features </a:t>
            </a:r>
            <a:r>
              <a:rPr lang="en-US" sz="4800" b="1" dirty="0" smtClean="0"/>
              <a:t/>
            </a:r>
            <a:br>
              <a:rPr lang="en-US" sz="4800" b="1" dirty="0" smtClean="0"/>
            </a:br>
            <a:endParaRPr lang="en-US" dirty="0"/>
          </a:p>
        </p:txBody>
      </p:sp>
      <p:sp>
        <p:nvSpPr>
          <p:cNvPr id="3" name="Content Placeholder 2"/>
          <p:cNvSpPr>
            <a:spLocks noGrp="1"/>
          </p:cNvSpPr>
          <p:nvPr>
            <p:ph sz="quarter" idx="1"/>
          </p:nvPr>
        </p:nvSpPr>
        <p:spPr>
          <a:xfrm>
            <a:off x="457200" y="990600"/>
            <a:ext cx="8229600" cy="5562600"/>
          </a:xfrm>
        </p:spPr>
        <p:txBody>
          <a:bodyPr>
            <a:normAutofit lnSpcReduction="10000"/>
          </a:bodyPr>
          <a:lstStyle/>
          <a:p>
            <a:pPr lvl="0"/>
            <a:r>
              <a:rPr lang="en-US" dirty="0" smtClean="0"/>
              <a:t>Multiuser</a:t>
            </a:r>
            <a:r>
              <a:rPr lang="en-US" dirty="0"/>
              <a:t>: </a:t>
            </a:r>
          </a:p>
          <a:p>
            <a:pPr lvl="1"/>
            <a:r>
              <a:rPr lang="en-US" dirty="0"/>
              <a:t>Multiple users can log in and working on the system at the same time</a:t>
            </a:r>
          </a:p>
          <a:p>
            <a:pPr lvl="1"/>
            <a:r>
              <a:rPr lang="en-US" dirty="0" smtClean="0"/>
              <a:t>Multiuser systems divide computer resources among multiple users, allowing for more efficient use of these resources.</a:t>
            </a:r>
          </a:p>
          <a:p>
            <a:r>
              <a:rPr lang="en-US" dirty="0" smtClean="0"/>
              <a:t>Multitasking</a:t>
            </a:r>
            <a:r>
              <a:rPr lang="en-US" dirty="0"/>
              <a:t>:</a:t>
            </a:r>
          </a:p>
          <a:p>
            <a:pPr lvl="1"/>
            <a:r>
              <a:rPr lang="en-US" dirty="0" smtClean="0"/>
              <a:t> </a:t>
            </a:r>
            <a:r>
              <a:rPr lang="en-US" dirty="0"/>
              <a:t>it is possible to have many programs running at the same time</a:t>
            </a:r>
          </a:p>
          <a:p>
            <a:pPr lvl="0"/>
            <a:r>
              <a:rPr lang="en-US" dirty="0"/>
              <a:t>Graphical User Interface (X Window System)</a:t>
            </a:r>
          </a:p>
          <a:p>
            <a:pPr lvl="0"/>
            <a:r>
              <a:rPr lang="en-US" dirty="0"/>
              <a:t>Hardware support</a:t>
            </a:r>
          </a:p>
          <a:p>
            <a:pPr lvl="1"/>
            <a:r>
              <a:rPr lang="en-US" dirty="0" smtClean="0"/>
              <a:t>you </a:t>
            </a:r>
            <a:r>
              <a:rPr lang="en-US" dirty="0"/>
              <a:t>can configure support for almost every type of hardware that </a:t>
            </a:r>
            <a:r>
              <a:rPr lang="en-US" dirty="0" smtClean="0"/>
              <a:t>can be </a:t>
            </a:r>
            <a:r>
              <a:rPr lang="en-US" dirty="0"/>
              <a:t>connected to a computer</a:t>
            </a:r>
          </a:p>
          <a:p>
            <a:pPr lvl="0"/>
            <a:r>
              <a:rPr lang="en-US" dirty="0"/>
              <a:t>Networking connectivity:</a:t>
            </a:r>
          </a:p>
          <a:p>
            <a:pPr lvl="1"/>
            <a:r>
              <a:rPr lang="en-US" dirty="0" smtClean="0"/>
              <a:t> </a:t>
            </a:r>
            <a:r>
              <a:rPr lang="en-US" dirty="0"/>
              <a:t>Linux offers support for a variety of local area network boards, modems, and serial devices.</a:t>
            </a:r>
          </a:p>
          <a:p>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Linux features </a:t>
            </a:r>
            <a:endParaRPr lang="en-US" dirty="0"/>
          </a:p>
        </p:txBody>
      </p:sp>
      <p:sp>
        <p:nvSpPr>
          <p:cNvPr id="3" name="Content Placeholder 2"/>
          <p:cNvSpPr>
            <a:spLocks noGrp="1"/>
          </p:cNvSpPr>
          <p:nvPr>
            <p:ph sz="quarter" idx="1"/>
          </p:nvPr>
        </p:nvSpPr>
        <p:spPr/>
        <p:txBody>
          <a:bodyPr>
            <a:normAutofit fontScale="92500" lnSpcReduction="10000"/>
          </a:bodyPr>
          <a:lstStyle/>
          <a:p>
            <a:pPr lvl="0"/>
            <a:r>
              <a:rPr lang="en-US" dirty="0" smtClean="0"/>
              <a:t>Network servers</a:t>
            </a:r>
          </a:p>
          <a:p>
            <a:pPr lvl="1"/>
            <a:r>
              <a:rPr lang="en-US" dirty="0" smtClean="0"/>
              <a:t>Providing networking services to the client computers on the LAN or to the entire Internet is what Linux does best.</a:t>
            </a:r>
          </a:p>
          <a:p>
            <a:pPr lvl="1"/>
            <a:endParaRPr lang="en-US" dirty="0" smtClean="0"/>
          </a:p>
          <a:p>
            <a:pPr lvl="0"/>
            <a:r>
              <a:rPr lang="en-US" dirty="0" smtClean="0"/>
              <a:t>Application support</a:t>
            </a:r>
          </a:p>
          <a:p>
            <a:pPr lvl="1"/>
            <a:r>
              <a:rPr lang="en-US" dirty="0" smtClean="0"/>
              <a:t>a wide range of freeware and shareware software is available for Linux.</a:t>
            </a:r>
          </a:p>
          <a:p>
            <a:pPr lvl="1"/>
            <a:endParaRPr lang="en-US" dirty="0" smtClean="0"/>
          </a:p>
          <a:p>
            <a:r>
              <a:rPr lang="en-US" dirty="0" smtClean="0"/>
              <a:t>Most of Linux is written in the </a:t>
            </a:r>
            <a:r>
              <a:rPr lang="en-US" b="1" dirty="0" smtClean="0"/>
              <a:t>C programming language</a:t>
            </a:r>
            <a:r>
              <a:rPr lang="en-US" dirty="0" smtClean="0"/>
              <a:t>. When written in a </a:t>
            </a:r>
            <a:r>
              <a:rPr lang="en-US" b="1" dirty="0" smtClean="0"/>
              <a:t>portable style</a:t>
            </a:r>
            <a:r>
              <a:rPr lang="en-US" dirty="0" smtClean="0"/>
              <a:t>, C programs can be moved from one platform (processor or CPU-based system) to another by simply recompiling the code.</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Linux file system </a:t>
            </a:r>
          </a:p>
        </p:txBody>
      </p:sp>
      <p:sp>
        <p:nvSpPr>
          <p:cNvPr id="14339" name="Rectangle 47"/>
          <p:cNvSpPr>
            <a:spLocks noChangeArrowheads="1"/>
          </p:cNvSpPr>
          <p:nvPr/>
        </p:nvSpPr>
        <p:spPr bwMode="auto">
          <a:xfrm>
            <a:off x="533400" y="1524000"/>
            <a:ext cx="7162800" cy="2677656"/>
          </a:xfrm>
          <a:prstGeom prst="rect">
            <a:avLst/>
          </a:prstGeom>
          <a:noFill/>
          <a:ln w="9525">
            <a:noFill/>
            <a:miter lim="800000"/>
            <a:headEnd/>
            <a:tailEnd/>
          </a:ln>
        </p:spPr>
        <p:txBody>
          <a:bodyPr>
            <a:spAutoFit/>
          </a:bodyPr>
          <a:lstStyle/>
          <a:p>
            <a:pPr algn="l">
              <a:buFont typeface="Arial" pitchFamily="34" charset="0"/>
              <a:buChar char="•"/>
            </a:pPr>
            <a:r>
              <a:rPr lang="en-US" sz="2800" dirty="0"/>
              <a:t>   The Linux file system is the structure in which all the information on your computer is stored. </a:t>
            </a:r>
          </a:p>
          <a:p>
            <a:pPr algn="l"/>
            <a:endParaRPr lang="en-US" sz="2800" dirty="0"/>
          </a:p>
          <a:p>
            <a:pPr algn="l">
              <a:buFont typeface="Arial" pitchFamily="34" charset="0"/>
              <a:buChar char="•"/>
            </a:pPr>
            <a:r>
              <a:rPr lang="en-US" sz="2800" dirty="0"/>
              <a:t>   Files are organized within a hierarchy of directories. Each directory can contain files, as well as other directories.</a:t>
            </a:r>
          </a:p>
        </p:txBody>
      </p:sp>
      <p:sp>
        <p:nvSpPr>
          <p:cNvPr id="4" name="Slide Number Placeholder 3"/>
          <p:cNvSpPr>
            <a:spLocks noGrp="1"/>
          </p:cNvSpPr>
          <p:nvPr>
            <p:ph type="sldNum" sz="quarter" idx="12"/>
          </p:nvPr>
        </p:nvSpPr>
        <p:spPr/>
        <p:txBody>
          <a:bodyPr/>
          <a:lstStyle/>
          <a:p>
            <a:fld id="{059DA681-35B5-4AFD-A762-71E7AFB53DEB}"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853" name="Group 85"/>
          <p:cNvGraphicFramePr>
            <a:graphicFrameLocks noGrp="1"/>
          </p:cNvGraphicFramePr>
          <p:nvPr>
            <p:ph type="tbl" idx="1"/>
          </p:nvPr>
        </p:nvGraphicFramePr>
        <p:xfrm>
          <a:off x="304800" y="68263"/>
          <a:ext cx="8229600" cy="6785293"/>
        </p:xfrm>
        <a:graphic>
          <a:graphicData uri="http://schemas.openxmlformats.org/drawingml/2006/table">
            <a:tbl>
              <a:tblPr rtl="1"/>
              <a:tblGrid>
                <a:gridCol w="6781800"/>
                <a:gridCol w="1447800"/>
              </a:tblGrid>
              <a:tr h="1809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1" i="0" u="none" strike="noStrike" cap="none" normalizeH="0" baseline="0" dirty="0" smtClean="0">
                          <a:ln>
                            <a:noFill/>
                          </a:ln>
                          <a:solidFill>
                            <a:srgbClr val="000000"/>
                          </a:solidFill>
                          <a:effectLst/>
                          <a:latin typeface="Arial" charset="0"/>
                          <a:cs typeface="Arial" charset="0"/>
                        </a:rPr>
                        <a:t>Directory Content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2"/>
                        </a:gs>
                        <a:gs pos="100000">
                          <a:schemeClr val="accent2">
                            <a:gamma/>
                            <a:tint val="27059"/>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1" i="0" u="none" strike="noStrike" cap="none" normalizeH="0" baseline="0" smtClean="0">
                          <a:ln>
                            <a:noFill/>
                          </a:ln>
                          <a:solidFill>
                            <a:srgbClr val="000000"/>
                          </a:solidFill>
                          <a:effectLst/>
                          <a:latin typeface="Arial" charset="0"/>
                          <a:cs typeface="Arial" charset="0"/>
                        </a:rPr>
                        <a:t>Directory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2"/>
                        </a:gs>
                        <a:gs pos="100000">
                          <a:schemeClr val="accent2">
                            <a:gamma/>
                            <a:tint val="27059"/>
                            <a:invGamma/>
                          </a:schemeClr>
                        </a:gs>
                      </a:gsLst>
                      <a:lin ang="5400000" scaled="1"/>
                    </a:gradFill>
                  </a:tcPr>
                </a:tc>
              </a:tr>
              <a:tr h="29051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The root directory</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Contains common Linux user commands</a:t>
                      </a:r>
                      <a:r>
                        <a:rPr kumimoji="0" lang="ar-SA" sz="1800" b="0" i="0" u="none" strike="noStrike" cap="none" normalizeH="0" baseline="0" dirty="0" smtClean="0">
                          <a:ln>
                            <a:noFill/>
                          </a:ln>
                          <a:solidFill>
                            <a:schemeClr val="tx1"/>
                          </a:solidFill>
                          <a:effectLst/>
                          <a:latin typeface="Arial" charset="0"/>
                          <a:cs typeface="Arial" charset="0"/>
                        </a:rPr>
                        <a:t> </a:t>
                      </a:r>
                      <a:r>
                        <a:rPr kumimoji="0" lang="en-US" sz="1800" b="0" i="0" u="none" strike="noStrike" cap="none" normalizeH="0" baseline="0" dirty="0" smtClean="0">
                          <a:ln>
                            <a:noFill/>
                          </a:ln>
                          <a:solidFill>
                            <a:schemeClr val="tx1"/>
                          </a:solidFill>
                          <a:effectLst/>
                          <a:latin typeface="Arial" charset="0"/>
                          <a:cs typeface="Arial" charset="0"/>
                        </a:rPr>
                        <a:t> such as </a:t>
                      </a:r>
                      <a:r>
                        <a:rPr kumimoji="0" lang="en-US" sz="1800" b="0" i="0" u="none" strike="noStrike" cap="none" normalizeH="0" baseline="0" dirty="0" err="1" smtClean="0">
                          <a:ln>
                            <a:noFill/>
                          </a:ln>
                          <a:solidFill>
                            <a:schemeClr val="tx1"/>
                          </a:solidFill>
                          <a:effectLst/>
                          <a:latin typeface="Arial" charset="0"/>
                          <a:cs typeface="Arial" charset="0"/>
                        </a:rPr>
                        <a:t>ls</a:t>
                      </a:r>
                      <a:r>
                        <a:rPr kumimoji="0" lang="en-US" sz="1800" b="0" i="0" u="none" strike="noStrike" cap="none" normalizeH="0" baseline="0" dirty="0" smtClean="0">
                          <a:ln>
                            <a:noFill/>
                          </a:ln>
                          <a:solidFill>
                            <a:schemeClr val="tx1"/>
                          </a:solidFill>
                          <a:effectLst/>
                          <a:latin typeface="Arial" charset="0"/>
                          <a:cs typeface="Arial" charset="0"/>
                        </a:rPr>
                        <a:t>, sort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/bin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6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Has the bootable Linux kernel and boot loader configuration files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/boot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Contains references to all the CPU peripheral hardware, which are represented as files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/dev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70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Contains administrative configuration files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/etc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Contains directories assigned to each user with a login account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/home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Contains Standard mount point for external file systems, e.g. a CD-ROM or a digital camera.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/mnt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Temporary space for use by the system</a:t>
                      </a:r>
                      <a:r>
                        <a:rPr kumimoji="0" lang="en-US" sz="2600" b="0" i="0" u="none" strike="noStrike" cap="none" normalizeH="0" baseline="0" dirty="0" smtClean="0">
                          <a:ln>
                            <a:noFill/>
                          </a:ln>
                          <a:solidFill>
                            <a:schemeClr val="tx1"/>
                          </a:solidFill>
                          <a:effectLst/>
                          <a:latin typeface="Arial" charset="0"/>
                          <a:cs typeface="Arial"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/tmp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Contains programs, libraries, documentation etc. for all user-related programs.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/usr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Contains storage for all variable files and temporary files created by users, such as log files, the mail queue, the print spooler area, space for temporary storage of files downloaded from the Internet, or to keep an image of a CD before burning it.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/var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88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Programs for use by the system and the system administrator.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1" i="0" u="none" strike="noStrike" cap="none" normalizeH="0" baseline="0" dirty="0" smtClean="0">
                          <a:ln>
                            <a:noFill/>
                          </a:ln>
                          <a:solidFill>
                            <a:schemeClr val="tx2"/>
                          </a:solidFill>
                          <a:effectLst>
                            <a:outerShdw blurRad="38100" dist="38100" dir="2700000" algn="tl">
                              <a:srgbClr val="C0C0C0"/>
                            </a:outerShdw>
                          </a:effectLst>
                          <a:latin typeface="Arial" charset="0"/>
                          <a:cs typeface="Arial" charset="0"/>
                        </a:rPr>
                        <a:t>/</a:t>
                      </a:r>
                      <a:r>
                        <a:rPr kumimoji="0" lang="en-US" sz="2400" b="1" i="0" u="none" strike="noStrike" cap="none" normalizeH="0" baseline="0" dirty="0" err="1" smtClean="0">
                          <a:ln>
                            <a:noFill/>
                          </a:ln>
                          <a:solidFill>
                            <a:schemeClr val="tx2"/>
                          </a:solidFill>
                          <a:effectLst>
                            <a:outerShdw blurRad="38100" dist="38100" dir="2700000" algn="tl">
                              <a:srgbClr val="C0C0C0"/>
                            </a:outerShdw>
                          </a:effectLst>
                          <a:latin typeface="Arial" charset="0"/>
                          <a:cs typeface="Arial" charset="0"/>
                        </a:rPr>
                        <a:t>sbin</a:t>
                      </a:r>
                      <a:r>
                        <a:rPr kumimoji="0" lang="en-US" sz="2400" b="1" i="0" u="none" strike="noStrike" cap="none" normalizeH="0" baseline="0" dirty="0" smtClean="0">
                          <a:ln>
                            <a:noFill/>
                          </a:ln>
                          <a:solidFill>
                            <a:schemeClr val="tx2"/>
                          </a:solidFill>
                          <a:effectLst>
                            <a:outerShdw blurRad="38100" dist="38100" dir="2700000" algn="tl">
                              <a:srgbClr val="C0C0C0"/>
                            </a:outerShdw>
                          </a:effectLst>
                          <a:latin typeface="Arial" charset="0"/>
                          <a:cs typeface="Arial" charset="0"/>
                        </a:rPr>
                        <a:t>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Slide Number Placeholder 2"/>
          <p:cNvSpPr>
            <a:spLocks noGrp="1"/>
          </p:cNvSpPr>
          <p:nvPr>
            <p:ph type="sldNum" sz="quarter" idx="12"/>
          </p:nvPr>
        </p:nvSpPr>
        <p:spPr>
          <a:xfrm>
            <a:off x="8534400" y="6172200"/>
            <a:ext cx="457200" cy="457200"/>
          </a:xfrm>
        </p:spPr>
        <p:txBody>
          <a:bodyPr/>
          <a:lstStyle/>
          <a:p>
            <a:pPr>
              <a:defRPr/>
            </a:pPr>
            <a:fld id="{1007EA4F-F41E-4441-858A-DB55A17A828D}" type="slidenum">
              <a:rPr lang="ar-SA" altLang="en-US" smtClean="0"/>
              <a:pPr>
                <a:defRPr/>
              </a:pPr>
              <a:t>13</a:t>
            </a:fld>
            <a:endParaRPr lang="en-US" altLang="en-US" dirty="0"/>
          </a:p>
        </p:txBody>
      </p:sp>
      <p:sp>
        <p:nvSpPr>
          <p:cNvPr id="4" name="Footer Placeholder 3"/>
          <p:cNvSpPr>
            <a:spLocks noGrp="1"/>
          </p:cNvSpPr>
          <p:nvPr>
            <p:ph type="ftr" sz="quarter" idx="11"/>
          </p:nvPr>
        </p:nvSpPr>
        <p:spPr/>
        <p:txBody>
          <a:bodyPr/>
          <a:lstStyle/>
          <a:p>
            <a:pPr>
              <a:defRPr/>
            </a:pPr>
            <a:r>
              <a:rPr lang="en-US" altLang="en-US" smtClean="0"/>
              <a:t>Hanin Abdulrahman</a:t>
            </a:r>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Linux file system </a:t>
            </a:r>
          </a:p>
        </p:txBody>
      </p:sp>
      <p:grpSp>
        <p:nvGrpSpPr>
          <p:cNvPr id="2" name="Group 48"/>
          <p:cNvGrpSpPr>
            <a:grpSpLocks/>
          </p:cNvGrpSpPr>
          <p:nvPr/>
        </p:nvGrpSpPr>
        <p:grpSpPr bwMode="auto">
          <a:xfrm>
            <a:off x="1371600" y="1828800"/>
            <a:ext cx="6096000" cy="4765675"/>
            <a:chOff x="864" y="1277"/>
            <a:chExt cx="3840" cy="2877"/>
          </a:xfrm>
        </p:grpSpPr>
        <p:sp>
          <p:nvSpPr>
            <p:cNvPr id="16388" name="Text Box 6"/>
            <p:cNvSpPr txBox="1">
              <a:spLocks noChangeArrowheads="1"/>
            </p:cNvSpPr>
            <p:nvPr/>
          </p:nvSpPr>
          <p:spPr bwMode="auto">
            <a:xfrm>
              <a:off x="864" y="1277"/>
              <a:ext cx="346" cy="333"/>
            </a:xfrm>
            <a:prstGeom prst="rect">
              <a:avLst/>
            </a:prstGeom>
            <a:noFill/>
            <a:ln w="9525">
              <a:solidFill>
                <a:schemeClr val="tx1"/>
              </a:solidFill>
              <a:miter lim="800000"/>
              <a:headEnd/>
              <a:tailEnd/>
            </a:ln>
          </p:spPr>
          <p:txBody>
            <a:bodyPr>
              <a:spAutoFit/>
            </a:bodyPr>
            <a:lstStyle/>
            <a:p>
              <a:pPr algn="ctr" rtl="0">
                <a:spcBef>
                  <a:spcPct val="50000"/>
                </a:spcBef>
              </a:pPr>
              <a:r>
                <a:rPr lang="en-US" sz="2800" b="1">
                  <a:solidFill>
                    <a:schemeClr val="accent2"/>
                  </a:solidFill>
                  <a:latin typeface="Times New Roman" pitchFamily="18" charset="0"/>
                  <a:cs typeface="Times New Roman" pitchFamily="18" charset="0"/>
                </a:rPr>
                <a:t>/</a:t>
              </a:r>
            </a:p>
          </p:txBody>
        </p:sp>
        <p:sp>
          <p:nvSpPr>
            <p:cNvPr id="16389" name="Text Box 7"/>
            <p:cNvSpPr txBox="1">
              <a:spLocks noChangeArrowheads="1"/>
            </p:cNvSpPr>
            <p:nvPr/>
          </p:nvSpPr>
          <p:spPr bwMode="auto">
            <a:xfrm>
              <a:off x="1384" y="1536"/>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bin</a:t>
              </a:r>
            </a:p>
          </p:txBody>
        </p:sp>
        <p:sp>
          <p:nvSpPr>
            <p:cNvPr id="16390" name="Text Box 8"/>
            <p:cNvSpPr txBox="1">
              <a:spLocks noChangeArrowheads="1"/>
            </p:cNvSpPr>
            <p:nvPr/>
          </p:nvSpPr>
          <p:spPr bwMode="auto">
            <a:xfrm>
              <a:off x="1384" y="1794"/>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boot</a:t>
              </a:r>
            </a:p>
          </p:txBody>
        </p:sp>
        <p:sp>
          <p:nvSpPr>
            <p:cNvPr id="16391" name="Text Box 9"/>
            <p:cNvSpPr txBox="1">
              <a:spLocks noChangeArrowheads="1"/>
            </p:cNvSpPr>
            <p:nvPr/>
          </p:nvSpPr>
          <p:spPr bwMode="auto">
            <a:xfrm>
              <a:off x="1384" y="2052"/>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dev</a:t>
              </a:r>
            </a:p>
          </p:txBody>
        </p:sp>
        <p:sp>
          <p:nvSpPr>
            <p:cNvPr id="16392" name="Text Box 10"/>
            <p:cNvSpPr txBox="1">
              <a:spLocks noChangeArrowheads="1"/>
            </p:cNvSpPr>
            <p:nvPr/>
          </p:nvSpPr>
          <p:spPr bwMode="auto">
            <a:xfrm>
              <a:off x="1384" y="2311"/>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etc</a:t>
              </a:r>
            </a:p>
          </p:txBody>
        </p:sp>
        <p:sp>
          <p:nvSpPr>
            <p:cNvPr id="16393" name="Text Box 11"/>
            <p:cNvSpPr txBox="1">
              <a:spLocks noChangeArrowheads="1"/>
            </p:cNvSpPr>
            <p:nvPr/>
          </p:nvSpPr>
          <p:spPr bwMode="auto">
            <a:xfrm>
              <a:off x="1384" y="2569"/>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home</a:t>
              </a:r>
            </a:p>
          </p:txBody>
        </p:sp>
        <p:sp>
          <p:nvSpPr>
            <p:cNvPr id="16394" name="Text Box 12"/>
            <p:cNvSpPr txBox="1">
              <a:spLocks noChangeArrowheads="1"/>
            </p:cNvSpPr>
            <p:nvPr/>
          </p:nvSpPr>
          <p:spPr bwMode="auto">
            <a:xfrm>
              <a:off x="1384" y="2827"/>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mnt</a:t>
              </a:r>
            </a:p>
          </p:txBody>
        </p:sp>
        <p:sp>
          <p:nvSpPr>
            <p:cNvPr id="16395" name="Text Box 13"/>
            <p:cNvSpPr txBox="1">
              <a:spLocks noChangeArrowheads="1"/>
            </p:cNvSpPr>
            <p:nvPr/>
          </p:nvSpPr>
          <p:spPr bwMode="auto">
            <a:xfrm>
              <a:off x="1384" y="3085"/>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temp</a:t>
              </a:r>
            </a:p>
          </p:txBody>
        </p:sp>
        <p:sp>
          <p:nvSpPr>
            <p:cNvPr id="16396" name="Text Box 14"/>
            <p:cNvSpPr txBox="1">
              <a:spLocks noChangeArrowheads="1"/>
            </p:cNvSpPr>
            <p:nvPr/>
          </p:nvSpPr>
          <p:spPr bwMode="auto">
            <a:xfrm>
              <a:off x="1384" y="3344"/>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user</a:t>
              </a:r>
            </a:p>
          </p:txBody>
        </p:sp>
        <p:sp>
          <p:nvSpPr>
            <p:cNvPr id="16397" name="Text Box 15"/>
            <p:cNvSpPr txBox="1">
              <a:spLocks noChangeArrowheads="1"/>
            </p:cNvSpPr>
            <p:nvPr/>
          </p:nvSpPr>
          <p:spPr bwMode="auto">
            <a:xfrm>
              <a:off x="1384" y="3602"/>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var</a:t>
              </a:r>
            </a:p>
          </p:txBody>
        </p:sp>
        <p:sp>
          <p:nvSpPr>
            <p:cNvPr id="16398" name="Text Box 16"/>
            <p:cNvSpPr txBox="1">
              <a:spLocks noChangeArrowheads="1"/>
            </p:cNvSpPr>
            <p:nvPr/>
          </p:nvSpPr>
          <p:spPr bwMode="auto">
            <a:xfrm>
              <a:off x="1384" y="3860"/>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accent1"/>
                  </a:solidFill>
                  <a:latin typeface="Times New Roman" pitchFamily="18" charset="0"/>
                  <a:cs typeface="Times New Roman" pitchFamily="18" charset="0"/>
                </a:rPr>
                <a:t>sbin</a:t>
              </a:r>
            </a:p>
          </p:txBody>
        </p:sp>
        <p:sp>
          <p:nvSpPr>
            <p:cNvPr id="16399" name="Line 17"/>
            <p:cNvSpPr>
              <a:spLocks noChangeShapeType="1"/>
            </p:cNvSpPr>
            <p:nvPr/>
          </p:nvSpPr>
          <p:spPr bwMode="auto">
            <a:xfrm flipH="1">
              <a:off x="1095" y="1632"/>
              <a:ext cx="9" cy="2413"/>
            </a:xfrm>
            <a:prstGeom prst="line">
              <a:avLst/>
            </a:prstGeom>
            <a:noFill/>
            <a:ln w="9525">
              <a:solidFill>
                <a:schemeClr val="tx1"/>
              </a:solidFill>
              <a:round/>
              <a:headEnd/>
              <a:tailEnd/>
            </a:ln>
          </p:spPr>
          <p:txBody>
            <a:bodyPr/>
            <a:lstStyle/>
            <a:p>
              <a:endParaRPr lang="en-US"/>
            </a:p>
          </p:txBody>
        </p:sp>
        <p:sp>
          <p:nvSpPr>
            <p:cNvPr id="16400" name="Line 18"/>
            <p:cNvSpPr>
              <a:spLocks noChangeShapeType="1"/>
            </p:cNvSpPr>
            <p:nvPr/>
          </p:nvSpPr>
          <p:spPr bwMode="auto">
            <a:xfrm>
              <a:off x="1095" y="4045"/>
              <a:ext cx="289" cy="0"/>
            </a:xfrm>
            <a:prstGeom prst="line">
              <a:avLst/>
            </a:prstGeom>
            <a:noFill/>
            <a:ln w="9525">
              <a:solidFill>
                <a:schemeClr val="tx1"/>
              </a:solidFill>
              <a:round/>
              <a:headEnd/>
              <a:tailEnd/>
            </a:ln>
          </p:spPr>
          <p:txBody>
            <a:bodyPr/>
            <a:lstStyle/>
            <a:p>
              <a:endParaRPr lang="en-US"/>
            </a:p>
          </p:txBody>
        </p:sp>
        <p:sp>
          <p:nvSpPr>
            <p:cNvPr id="16401" name="Line 19"/>
            <p:cNvSpPr>
              <a:spLocks noChangeShapeType="1"/>
            </p:cNvSpPr>
            <p:nvPr/>
          </p:nvSpPr>
          <p:spPr bwMode="auto">
            <a:xfrm>
              <a:off x="1095" y="3750"/>
              <a:ext cx="289" cy="0"/>
            </a:xfrm>
            <a:prstGeom prst="line">
              <a:avLst/>
            </a:prstGeom>
            <a:noFill/>
            <a:ln w="9525">
              <a:solidFill>
                <a:schemeClr val="tx1"/>
              </a:solidFill>
              <a:round/>
              <a:headEnd/>
              <a:tailEnd/>
            </a:ln>
          </p:spPr>
          <p:txBody>
            <a:bodyPr/>
            <a:lstStyle/>
            <a:p>
              <a:endParaRPr lang="en-US"/>
            </a:p>
          </p:txBody>
        </p:sp>
        <p:sp>
          <p:nvSpPr>
            <p:cNvPr id="16402" name="Line 20"/>
            <p:cNvSpPr>
              <a:spLocks noChangeShapeType="1"/>
            </p:cNvSpPr>
            <p:nvPr/>
          </p:nvSpPr>
          <p:spPr bwMode="auto">
            <a:xfrm>
              <a:off x="1095" y="3528"/>
              <a:ext cx="289" cy="0"/>
            </a:xfrm>
            <a:prstGeom prst="line">
              <a:avLst/>
            </a:prstGeom>
            <a:noFill/>
            <a:ln w="9525">
              <a:solidFill>
                <a:schemeClr val="tx1"/>
              </a:solidFill>
              <a:round/>
              <a:headEnd/>
              <a:tailEnd/>
            </a:ln>
          </p:spPr>
          <p:txBody>
            <a:bodyPr/>
            <a:lstStyle/>
            <a:p>
              <a:endParaRPr lang="en-US"/>
            </a:p>
          </p:txBody>
        </p:sp>
        <p:sp>
          <p:nvSpPr>
            <p:cNvPr id="16403" name="Line 21"/>
            <p:cNvSpPr>
              <a:spLocks noChangeShapeType="1"/>
            </p:cNvSpPr>
            <p:nvPr/>
          </p:nvSpPr>
          <p:spPr bwMode="auto">
            <a:xfrm>
              <a:off x="1095" y="3233"/>
              <a:ext cx="289" cy="0"/>
            </a:xfrm>
            <a:prstGeom prst="line">
              <a:avLst/>
            </a:prstGeom>
            <a:noFill/>
            <a:ln w="9525">
              <a:solidFill>
                <a:schemeClr val="tx1"/>
              </a:solidFill>
              <a:round/>
              <a:headEnd/>
              <a:tailEnd/>
            </a:ln>
          </p:spPr>
          <p:txBody>
            <a:bodyPr/>
            <a:lstStyle/>
            <a:p>
              <a:endParaRPr lang="en-US"/>
            </a:p>
          </p:txBody>
        </p:sp>
        <p:sp>
          <p:nvSpPr>
            <p:cNvPr id="16404" name="Line 22"/>
            <p:cNvSpPr>
              <a:spLocks noChangeShapeType="1"/>
            </p:cNvSpPr>
            <p:nvPr/>
          </p:nvSpPr>
          <p:spPr bwMode="auto">
            <a:xfrm>
              <a:off x="1095" y="3012"/>
              <a:ext cx="289" cy="0"/>
            </a:xfrm>
            <a:prstGeom prst="line">
              <a:avLst/>
            </a:prstGeom>
            <a:noFill/>
            <a:ln w="9525">
              <a:solidFill>
                <a:schemeClr val="tx1"/>
              </a:solidFill>
              <a:round/>
              <a:headEnd/>
              <a:tailEnd/>
            </a:ln>
          </p:spPr>
          <p:txBody>
            <a:bodyPr/>
            <a:lstStyle/>
            <a:p>
              <a:endParaRPr lang="en-US"/>
            </a:p>
          </p:txBody>
        </p:sp>
        <p:sp>
          <p:nvSpPr>
            <p:cNvPr id="16405" name="Line 23"/>
            <p:cNvSpPr>
              <a:spLocks noChangeShapeType="1"/>
            </p:cNvSpPr>
            <p:nvPr/>
          </p:nvSpPr>
          <p:spPr bwMode="auto">
            <a:xfrm>
              <a:off x="1095" y="2753"/>
              <a:ext cx="289" cy="0"/>
            </a:xfrm>
            <a:prstGeom prst="line">
              <a:avLst/>
            </a:prstGeom>
            <a:noFill/>
            <a:ln w="9525">
              <a:solidFill>
                <a:schemeClr val="tx1"/>
              </a:solidFill>
              <a:round/>
              <a:headEnd/>
              <a:tailEnd/>
            </a:ln>
          </p:spPr>
          <p:txBody>
            <a:bodyPr/>
            <a:lstStyle/>
            <a:p>
              <a:endParaRPr lang="en-US"/>
            </a:p>
          </p:txBody>
        </p:sp>
        <p:sp>
          <p:nvSpPr>
            <p:cNvPr id="16406" name="Line 24"/>
            <p:cNvSpPr>
              <a:spLocks noChangeShapeType="1"/>
            </p:cNvSpPr>
            <p:nvPr/>
          </p:nvSpPr>
          <p:spPr bwMode="auto">
            <a:xfrm>
              <a:off x="1095" y="2495"/>
              <a:ext cx="289" cy="0"/>
            </a:xfrm>
            <a:prstGeom prst="line">
              <a:avLst/>
            </a:prstGeom>
            <a:noFill/>
            <a:ln w="9525">
              <a:solidFill>
                <a:schemeClr val="tx1"/>
              </a:solidFill>
              <a:round/>
              <a:headEnd/>
              <a:tailEnd/>
            </a:ln>
          </p:spPr>
          <p:txBody>
            <a:bodyPr/>
            <a:lstStyle/>
            <a:p>
              <a:endParaRPr lang="en-US"/>
            </a:p>
          </p:txBody>
        </p:sp>
        <p:sp>
          <p:nvSpPr>
            <p:cNvPr id="16407" name="Line 25"/>
            <p:cNvSpPr>
              <a:spLocks noChangeShapeType="1"/>
            </p:cNvSpPr>
            <p:nvPr/>
          </p:nvSpPr>
          <p:spPr bwMode="auto">
            <a:xfrm>
              <a:off x="1095" y="2237"/>
              <a:ext cx="289" cy="0"/>
            </a:xfrm>
            <a:prstGeom prst="line">
              <a:avLst/>
            </a:prstGeom>
            <a:noFill/>
            <a:ln w="9525">
              <a:solidFill>
                <a:schemeClr val="tx1"/>
              </a:solidFill>
              <a:round/>
              <a:headEnd/>
              <a:tailEnd/>
            </a:ln>
          </p:spPr>
          <p:txBody>
            <a:bodyPr/>
            <a:lstStyle/>
            <a:p>
              <a:endParaRPr lang="en-US"/>
            </a:p>
          </p:txBody>
        </p:sp>
        <p:sp>
          <p:nvSpPr>
            <p:cNvPr id="16408" name="Line 26"/>
            <p:cNvSpPr>
              <a:spLocks noChangeShapeType="1"/>
            </p:cNvSpPr>
            <p:nvPr/>
          </p:nvSpPr>
          <p:spPr bwMode="auto">
            <a:xfrm>
              <a:off x="1095" y="1978"/>
              <a:ext cx="289" cy="0"/>
            </a:xfrm>
            <a:prstGeom prst="line">
              <a:avLst/>
            </a:prstGeom>
            <a:noFill/>
            <a:ln w="9525">
              <a:solidFill>
                <a:schemeClr val="tx1"/>
              </a:solidFill>
              <a:round/>
              <a:headEnd/>
              <a:tailEnd/>
            </a:ln>
          </p:spPr>
          <p:txBody>
            <a:bodyPr/>
            <a:lstStyle/>
            <a:p>
              <a:endParaRPr lang="en-US"/>
            </a:p>
          </p:txBody>
        </p:sp>
        <p:sp>
          <p:nvSpPr>
            <p:cNvPr id="16409" name="Line 27"/>
            <p:cNvSpPr>
              <a:spLocks noChangeShapeType="1"/>
            </p:cNvSpPr>
            <p:nvPr/>
          </p:nvSpPr>
          <p:spPr bwMode="auto">
            <a:xfrm>
              <a:off x="1095" y="1720"/>
              <a:ext cx="289" cy="0"/>
            </a:xfrm>
            <a:prstGeom prst="line">
              <a:avLst/>
            </a:prstGeom>
            <a:noFill/>
            <a:ln w="9525">
              <a:solidFill>
                <a:schemeClr val="tx1"/>
              </a:solidFill>
              <a:round/>
              <a:headEnd/>
              <a:tailEnd/>
            </a:ln>
          </p:spPr>
          <p:txBody>
            <a:bodyPr/>
            <a:lstStyle/>
            <a:p>
              <a:endParaRPr lang="en-US"/>
            </a:p>
          </p:txBody>
        </p:sp>
        <p:sp>
          <p:nvSpPr>
            <p:cNvPr id="16410" name="Text Box 28"/>
            <p:cNvSpPr txBox="1">
              <a:spLocks noChangeArrowheads="1"/>
            </p:cNvSpPr>
            <p:nvPr/>
          </p:nvSpPr>
          <p:spPr bwMode="auto">
            <a:xfrm>
              <a:off x="2430" y="2716"/>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manal</a:t>
              </a:r>
            </a:p>
          </p:txBody>
        </p:sp>
        <p:sp>
          <p:nvSpPr>
            <p:cNvPr id="16411" name="Text Box 29"/>
            <p:cNvSpPr txBox="1">
              <a:spLocks noChangeArrowheads="1"/>
            </p:cNvSpPr>
            <p:nvPr/>
          </p:nvSpPr>
          <p:spPr bwMode="auto">
            <a:xfrm>
              <a:off x="2430" y="2976"/>
              <a:ext cx="693" cy="293"/>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nawal</a:t>
              </a:r>
            </a:p>
          </p:txBody>
        </p:sp>
        <p:sp>
          <p:nvSpPr>
            <p:cNvPr id="16412" name="Text Box 30"/>
            <p:cNvSpPr txBox="1">
              <a:spLocks noChangeArrowheads="1"/>
            </p:cNvSpPr>
            <p:nvPr/>
          </p:nvSpPr>
          <p:spPr bwMode="auto">
            <a:xfrm>
              <a:off x="2430" y="3233"/>
              <a:ext cx="693"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mona</a:t>
              </a:r>
            </a:p>
          </p:txBody>
        </p:sp>
        <p:sp>
          <p:nvSpPr>
            <p:cNvPr id="16413" name="Line 31"/>
            <p:cNvSpPr>
              <a:spLocks noChangeShapeType="1"/>
            </p:cNvSpPr>
            <p:nvPr/>
          </p:nvSpPr>
          <p:spPr bwMode="auto">
            <a:xfrm>
              <a:off x="2077" y="2680"/>
              <a:ext cx="151" cy="0"/>
            </a:xfrm>
            <a:prstGeom prst="line">
              <a:avLst/>
            </a:prstGeom>
            <a:noFill/>
            <a:ln w="9525">
              <a:solidFill>
                <a:schemeClr val="tx1"/>
              </a:solidFill>
              <a:round/>
              <a:headEnd/>
              <a:tailEnd/>
            </a:ln>
          </p:spPr>
          <p:txBody>
            <a:bodyPr/>
            <a:lstStyle/>
            <a:p>
              <a:endParaRPr lang="en-US"/>
            </a:p>
          </p:txBody>
        </p:sp>
        <p:sp>
          <p:nvSpPr>
            <p:cNvPr id="16414" name="Line 32"/>
            <p:cNvSpPr>
              <a:spLocks noChangeShapeType="1"/>
            </p:cNvSpPr>
            <p:nvPr/>
          </p:nvSpPr>
          <p:spPr bwMode="auto">
            <a:xfrm>
              <a:off x="2228" y="2680"/>
              <a:ext cx="0" cy="738"/>
            </a:xfrm>
            <a:prstGeom prst="line">
              <a:avLst/>
            </a:prstGeom>
            <a:noFill/>
            <a:ln w="9525">
              <a:solidFill>
                <a:schemeClr val="tx1"/>
              </a:solidFill>
              <a:round/>
              <a:headEnd/>
              <a:tailEnd/>
            </a:ln>
          </p:spPr>
          <p:txBody>
            <a:bodyPr/>
            <a:lstStyle/>
            <a:p>
              <a:endParaRPr lang="en-US"/>
            </a:p>
          </p:txBody>
        </p:sp>
        <p:sp>
          <p:nvSpPr>
            <p:cNvPr id="16415" name="Line 33"/>
            <p:cNvSpPr>
              <a:spLocks noChangeShapeType="1"/>
            </p:cNvSpPr>
            <p:nvPr/>
          </p:nvSpPr>
          <p:spPr bwMode="auto">
            <a:xfrm>
              <a:off x="2228" y="3418"/>
              <a:ext cx="202" cy="0"/>
            </a:xfrm>
            <a:prstGeom prst="line">
              <a:avLst/>
            </a:prstGeom>
            <a:noFill/>
            <a:ln w="9525">
              <a:solidFill>
                <a:schemeClr val="tx1"/>
              </a:solidFill>
              <a:round/>
              <a:headEnd/>
              <a:tailEnd/>
            </a:ln>
          </p:spPr>
          <p:txBody>
            <a:bodyPr/>
            <a:lstStyle/>
            <a:p>
              <a:endParaRPr lang="en-US"/>
            </a:p>
          </p:txBody>
        </p:sp>
        <p:sp>
          <p:nvSpPr>
            <p:cNvPr id="16416" name="Line 34"/>
            <p:cNvSpPr>
              <a:spLocks noChangeShapeType="1"/>
            </p:cNvSpPr>
            <p:nvPr/>
          </p:nvSpPr>
          <p:spPr bwMode="auto">
            <a:xfrm>
              <a:off x="2228" y="3122"/>
              <a:ext cx="202" cy="0"/>
            </a:xfrm>
            <a:prstGeom prst="line">
              <a:avLst/>
            </a:prstGeom>
            <a:noFill/>
            <a:ln w="9525">
              <a:solidFill>
                <a:schemeClr val="tx1"/>
              </a:solidFill>
              <a:round/>
              <a:headEnd/>
              <a:tailEnd/>
            </a:ln>
          </p:spPr>
          <p:txBody>
            <a:bodyPr/>
            <a:lstStyle/>
            <a:p>
              <a:endParaRPr lang="en-US"/>
            </a:p>
          </p:txBody>
        </p:sp>
        <p:sp>
          <p:nvSpPr>
            <p:cNvPr id="16417" name="Line 35"/>
            <p:cNvSpPr>
              <a:spLocks noChangeShapeType="1"/>
            </p:cNvSpPr>
            <p:nvPr/>
          </p:nvSpPr>
          <p:spPr bwMode="auto">
            <a:xfrm>
              <a:off x="2228" y="2827"/>
              <a:ext cx="202" cy="0"/>
            </a:xfrm>
            <a:prstGeom prst="line">
              <a:avLst/>
            </a:prstGeom>
            <a:noFill/>
            <a:ln w="9525">
              <a:solidFill>
                <a:schemeClr val="tx1"/>
              </a:solidFill>
              <a:round/>
              <a:headEnd/>
              <a:tailEnd/>
            </a:ln>
          </p:spPr>
          <p:txBody>
            <a:bodyPr/>
            <a:lstStyle/>
            <a:p>
              <a:endParaRPr lang="en-US"/>
            </a:p>
          </p:txBody>
        </p:sp>
        <p:sp>
          <p:nvSpPr>
            <p:cNvPr id="16418" name="Text Box 36"/>
            <p:cNvSpPr txBox="1">
              <a:spLocks noChangeArrowheads="1"/>
            </p:cNvSpPr>
            <p:nvPr/>
          </p:nvSpPr>
          <p:spPr bwMode="auto">
            <a:xfrm>
              <a:off x="2481" y="1536"/>
              <a:ext cx="692"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bash</a:t>
              </a:r>
            </a:p>
          </p:txBody>
        </p:sp>
        <p:sp>
          <p:nvSpPr>
            <p:cNvPr id="16419" name="Line 37"/>
            <p:cNvSpPr>
              <a:spLocks noChangeShapeType="1"/>
            </p:cNvSpPr>
            <p:nvPr/>
          </p:nvSpPr>
          <p:spPr bwMode="auto">
            <a:xfrm>
              <a:off x="2077" y="1646"/>
              <a:ext cx="404" cy="0"/>
            </a:xfrm>
            <a:prstGeom prst="line">
              <a:avLst/>
            </a:prstGeom>
            <a:noFill/>
            <a:ln w="9525">
              <a:solidFill>
                <a:schemeClr val="tx1"/>
              </a:solidFill>
              <a:round/>
              <a:headEnd/>
              <a:tailEnd/>
            </a:ln>
          </p:spPr>
          <p:txBody>
            <a:bodyPr/>
            <a:lstStyle/>
            <a:p>
              <a:endParaRPr lang="en-US"/>
            </a:p>
          </p:txBody>
        </p:sp>
        <p:sp>
          <p:nvSpPr>
            <p:cNvPr id="16420" name="Text Box 38"/>
            <p:cNvSpPr txBox="1">
              <a:spLocks noChangeArrowheads="1"/>
            </p:cNvSpPr>
            <p:nvPr/>
          </p:nvSpPr>
          <p:spPr bwMode="auto">
            <a:xfrm>
              <a:off x="3542" y="1868"/>
              <a:ext cx="1162"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login.defs</a:t>
              </a:r>
            </a:p>
          </p:txBody>
        </p:sp>
        <p:sp>
          <p:nvSpPr>
            <p:cNvPr id="16421" name="Text Box 39"/>
            <p:cNvSpPr txBox="1">
              <a:spLocks noChangeArrowheads="1"/>
            </p:cNvSpPr>
            <p:nvPr/>
          </p:nvSpPr>
          <p:spPr bwMode="auto">
            <a:xfrm>
              <a:off x="3542" y="2126"/>
              <a:ext cx="1162" cy="295"/>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passwd</a:t>
              </a:r>
            </a:p>
          </p:txBody>
        </p:sp>
        <p:sp>
          <p:nvSpPr>
            <p:cNvPr id="16422" name="Text Box 40"/>
            <p:cNvSpPr txBox="1">
              <a:spLocks noChangeArrowheads="1"/>
            </p:cNvSpPr>
            <p:nvPr/>
          </p:nvSpPr>
          <p:spPr bwMode="auto">
            <a:xfrm>
              <a:off x="3542" y="2384"/>
              <a:ext cx="1162"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group</a:t>
              </a:r>
            </a:p>
          </p:txBody>
        </p:sp>
        <p:sp>
          <p:nvSpPr>
            <p:cNvPr id="16423" name="Text Box 41"/>
            <p:cNvSpPr txBox="1">
              <a:spLocks noChangeArrowheads="1"/>
            </p:cNvSpPr>
            <p:nvPr/>
          </p:nvSpPr>
          <p:spPr bwMode="auto">
            <a:xfrm>
              <a:off x="3542" y="2642"/>
              <a:ext cx="1162" cy="294"/>
            </a:xfrm>
            <a:prstGeom prst="rect">
              <a:avLst/>
            </a:prstGeom>
            <a:noFill/>
            <a:ln w="9525">
              <a:solidFill>
                <a:schemeClr val="tx1"/>
              </a:solidFill>
              <a:miter lim="800000"/>
              <a:headEnd/>
              <a:tailEnd/>
            </a:ln>
          </p:spPr>
          <p:txBody>
            <a:bodyPr>
              <a:spAutoFit/>
            </a:bodyPr>
            <a:lstStyle/>
            <a:p>
              <a:pPr algn="ctr" rtl="0">
                <a:spcBef>
                  <a:spcPct val="50000"/>
                </a:spcBef>
              </a:pPr>
              <a:r>
                <a:rPr lang="en-US" sz="2400" b="1">
                  <a:solidFill>
                    <a:schemeClr val="tx2"/>
                  </a:solidFill>
                  <a:latin typeface="Times New Roman" pitchFamily="18" charset="0"/>
                  <a:cs typeface="Times New Roman" pitchFamily="18" charset="0"/>
                </a:rPr>
                <a:t>skel</a:t>
              </a:r>
            </a:p>
          </p:txBody>
        </p:sp>
        <p:sp>
          <p:nvSpPr>
            <p:cNvPr id="16424" name="Line 42"/>
            <p:cNvSpPr>
              <a:spLocks noChangeShapeType="1"/>
            </p:cNvSpPr>
            <p:nvPr/>
          </p:nvSpPr>
          <p:spPr bwMode="auto">
            <a:xfrm>
              <a:off x="2077" y="2421"/>
              <a:ext cx="1263" cy="0"/>
            </a:xfrm>
            <a:prstGeom prst="line">
              <a:avLst/>
            </a:prstGeom>
            <a:noFill/>
            <a:ln w="9525">
              <a:solidFill>
                <a:schemeClr val="tx1"/>
              </a:solidFill>
              <a:round/>
              <a:headEnd/>
              <a:tailEnd/>
            </a:ln>
          </p:spPr>
          <p:txBody>
            <a:bodyPr/>
            <a:lstStyle/>
            <a:p>
              <a:endParaRPr lang="en-US"/>
            </a:p>
          </p:txBody>
        </p:sp>
        <p:sp>
          <p:nvSpPr>
            <p:cNvPr id="16425" name="Line 43"/>
            <p:cNvSpPr>
              <a:spLocks noChangeShapeType="1"/>
            </p:cNvSpPr>
            <p:nvPr/>
          </p:nvSpPr>
          <p:spPr bwMode="auto">
            <a:xfrm>
              <a:off x="3340" y="1978"/>
              <a:ext cx="0" cy="775"/>
            </a:xfrm>
            <a:prstGeom prst="line">
              <a:avLst/>
            </a:prstGeom>
            <a:noFill/>
            <a:ln w="9525">
              <a:solidFill>
                <a:schemeClr val="tx1"/>
              </a:solidFill>
              <a:round/>
              <a:headEnd/>
              <a:tailEnd/>
            </a:ln>
          </p:spPr>
          <p:txBody>
            <a:bodyPr/>
            <a:lstStyle/>
            <a:p>
              <a:endParaRPr lang="en-US"/>
            </a:p>
          </p:txBody>
        </p:sp>
        <p:sp>
          <p:nvSpPr>
            <p:cNvPr id="16426" name="Line 44"/>
            <p:cNvSpPr>
              <a:spLocks noChangeShapeType="1"/>
            </p:cNvSpPr>
            <p:nvPr/>
          </p:nvSpPr>
          <p:spPr bwMode="auto">
            <a:xfrm>
              <a:off x="3340" y="1978"/>
              <a:ext cx="202" cy="0"/>
            </a:xfrm>
            <a:prstGeom prst="line">
              <a:avLst/>
            </a:prstGeom>
            <a:noFill/>
            <a:ln w="9525">
              <a:solidFill>
                <a:schemeClr val="tx1"/>
              </a:solidFill>
              <a:round/>
              <a:headEnd/>
              <a:tailEnd/>
            </a:ln>
          </p:spPr>
          <p:txBody>
            <a:bodyPr/>
            <a:lstStyle/>
            <a:p>
              <a:endParaRPr lang="en-US"/>
            </a:p>
          </p:txBody>
        </p:sp>
        <p:sp>
          <p:nvSpPr>
            <p:cNvPr id="16427" name="Line 45"/>
            <p:cNvSpPr>
              <a:spLocks noChangeShapeType="1"/>
            </p:cNvSpPr>
            <p:nvPr/>
          </p:nvSpPr>
          <p:spPr bwMode="auto">
            <a:xfrm>
              <a:off x="3340" y="2753"/>
              <a:ext cx="202" cy="0"/>
            </a:xfrm>
            <a:prstGeom prst="line">
              <a:avLst/>
            </a:prstGeom>
            <a:noFill/>
            <a:ln w="9525">
              <a:solidFill>
                <a:schemeClr val="tx1"/>
              </a:solidFill>
              <a:round/>
              <a:headEnd/>
              <a:tailEnd/>
            </a:ln>
          </p:spPr>
          <p:txBody>
            <a:bodyPr/>
            <a:lstStyle/>
            <a:p>
              <a:endParaRPr lang="en-US"/>
            </a:p>
          </p:txBody>
        </p:sp>
        <p:sp>
          <p:nvSpPr>
            <p:cNvPr id="16428" name="Line 46"/>
            <p:cNvSpPr>
              <a:spLocks noChangeShapeType="1"/>
            </p:cNvSpPr>
            <p:nvPr/>
          </p:nvSpPr>
          <p:spPr bwMode="auto">
            <a:xfrm>
              <a:off x="3340" y="2237"/>
              <a:ext cx="202" cy="0"/>
            </a:xfrm>
            <a:prstGeom prst="line">
              <a:avLst/>
            </a:prstGeom>
            <a:noFill/>
            <a:ln w="9525">
              <a:solidFill>
                <a:schemeClr val="tx1"/>
              </a:solidFill>
              <a:round/>
              <a:headEnd/>
              <a:tailEnd/>
            </a:ln>
          </p:spPr>
          <p:txBody>
            <a:bodyPr/>
            <a:lstStyle/>
            <a:p>
              <a:endParaRPr lang="en-US"/>
            </a:p>
          </p:txBody>
        </p:sp>
        <p:sp>
          <p:nvSpPr>
            <p:cNvPr id="16429" name="Line 47"/>
            <p:cNvSpPr>
              <a:spLocks noChangeShapeType="1"/>
            </p:cNvSpPr>
            <p:nvPr/>
          </p:nvSpPr>
          <p:spPr bwMode="auto">
            <a:xfrm>
              <a:off x="3340" y="2495"/>
              <a:ext cx="202" cy="0"/>
            </a:xfrm>
            <a:prstGeom prst="line">
              <a:avLst/>
            </a:prstGeom>
            <a:noFill/>
            <a:ln w="9525">
              <a:solidFill>
                <a:schemeClr val="tx1"/>
              </a:solidFill>
              <a:round/>
              <a:headEnd/>
              <a:tailEnd/>
            </a:ln>
          </p:spPr>
          <p:txBody>
            <a:bodyPr/>
            <a:lstStyle/>
            <a:p>
              <a:endParaRPr lang="en-US"/>
            </a:p>
          </p:txBody>
        </p:sp>
      </p:grpSp>
      <p:sp>
        <p:nvSpPr>
          <p:cNvPr id="46" name="Slide Number Placeholder 45"/>
          <p:cNvSpPr>
            <a:spLocks noGrp="1"/>
          </p:cNvSpPr>
          <p:nvPr>
            <p:ph type="sldNum" sz="quarter" idx="12"/>
          </p:nvPr>
        </p:nvSpPr>
        <p:spPr/>
        <p:txBody>
          <a:bodyPr/>
          <a:lstStyle/>
          <a:p>
            <a:fld id="{059DA681-35B5-4AFD-A762-71E7AFB53DEB}" type="slidenum">
              <a:rPr lang="en-US" smtClean="0"/>
              <a:pPr/>
              <a:t>14</a:t>
            </a:fld>
            <a:endParaRPr lang="en-US"/>
          </a:p>
        </p:txBody>
      </p:sp>
      <p:sp>
        <p:nvSpPr>
          <p:cNvPr id="47" name="Footer Placeholder 46"/>
          <p:cNvSpPr>
            <a:spLocks noGrp="1"/>
          </p:cNvSpPr>
          <p:nvPr>
            <p:ph type="ftr" sz="quarter" idx="11"/>
          </p:nvPr>
        </p:nvSpPr>
        <p:spPr/>
        <p:txBody>
          <a:bodyPr/>
          <a:lstStyle/>
          <a:p>
            <a:r>
              <a:rPr lang="en-US" smtClean="0"/>
              <a:t>Hanin Abdulrahman</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04800" y="-152400"/>
            <a:ext cx="8229600" cy="1143000"/>
          </a:xfrm>
        </p:spPr>
        <p:txBody>
          <a:bodyPr/>
          <a:lstStyle/>
          <a:p>
            <a:r>
              <a:rPr lang="en-US" dirty="0" smtClean="0"/>
              <a:t>Linux History</a:t>
            </a:r>
            <a:endParaRPr lang="en-US" dirty="0"/>
          </a:p>
        </p:txBody>
      </p:sp>
      <p:sp>
        <p:nvSpPr>
          <p:cNvPr id="10243" name="Rectangle 3"/>
          <p:cNvSpPr>
            <a:spLocks noGrp="1" noChangeArrowheads="1"/>
          </p:cNvSpPr>
          <p:nvPr>
            <p:ph sz="quarter" idx="1"/>
          </p:nvPr>
        </p:nvSpPr>
        <p:spPr>
          <a:xfrm>
            <a:off x="381000" y="1066800"/>
            <a:ext cx="8229600" cy="5410200"/>
          </a:xfrm>
        </p:spPr>
        <p:txBody>
          <a:bodyPr>
            <a:noAutofit/>
          </a:bodyPr>
          <a:lstStyle/>
          <a:p>
            <a:r>
              <a:rPr lang="en-US" dirty="0" smtClean="0"/>
              <a:t>GNU Project:</a:t>
            </a:r>
          </a:p>
          <a:p>
            <a:pPr lvl="1"/>
            <a:r>
              <a:rPr lang="en-US" dirty="0" smtClean="0"/>
              <a:t>Started at 1983 by Richard Stallman.</a:t>
            </a:r>
          </a:p>
          <a:p>
            <a:pPr lvl="1"/>
            <a:r>
              <a:rPr lang="en-US" dirty="0" smtClean="0"/>
              <a:t>Goal: creating a UNIX-like free operating system.</a:t>
            </a:r>
          </a:p>
          <a:p>
            <a:pPr lvl="1"/>
            <a:r>
              <a:rPr lang="en-US" dirty="0" smtClean="0"/>
              <a:t>His vision: software should be free from restrictions against copying or modification in order to make better and efficient computer programs. </a:t>
            </a:r>
          </a:p>
          <a:p>
            <a:pPr lvl="1"/>
            <a:r>
              <a:rPr lang="en-US" dirty="0" smtClean="0"/>
              <a:t>(Incidentally, the name GNU is a recursive acronym which actually stands for 'GNU is Not Unix').</a:t>
            </a:r>
          </a:p>
          <a:p>
            <a:pPr lvl="1"/>
            <a:r>
              <a:rPr lang="en-US" dirty="0" smtClean="0"/>
              <a:t>By 1991 GNU created a lot of tools, but there was still no operating system.</a:t>
            </a:r>
          </a:p>
        </p:txBody>
      </p:sp>
      <p:sp>
        <p:nvSpPr>
          <p:cNvPr id="4" name="Slide Number Placeholder 3"/>
          <p:cNvSpPr>
            <a:spLocks noGrp="1"/>
          </p:cNvSpPr>
          <p:nvPr>
            <p:ph type="sldNum" sz="quarter" idx="12"/>
          </p:nvPr>
        </p:nvSpPr>
        <p:spPr/>
        <p:txBody>
          <a:bodyPr/>
          <a:lstStyle/>
          <a:p>
            <a:fld id="{059DA681-35B5-4AFD-A762-71E7AFB53DEB}"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err="1" smtClean="0"/>
              <a:t>Hanin</a:t>
            </a:r>
            <a:r>
              <a:rPr lang="en-US" dirty="0" smtClean="0"/>
              <a:t> </a:t>
            </a:r>
            <a:r>
              <a:rPr lang="en-US" dirty="0" err="1" smtClean="0"/>
              <a:t>Abdulrahman</a:t>
            </a:r>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3</a:t>
            </a:fld>
            <a:endParaRPr lang="en-US"/>
          </a:p>
        </p:txBody>
      </p:sp>
      <p:sp>
        <p:nvSpPr>
          <p:cNvPr id="5" name="Content Placeholder 4"/>
          <p:cNvSpPr>
            <a:spLocks noGrp="1"/>
          </p:cNvSpPr>
          <p:nvPr>
            <p:ph sz="quarter" idx="1"/>
          </p:nvPr>
        </p:nvSpPr>
        <p:spPr/>
        <p:txBody>
          <a:bodyPr/>
          <a:lstStyle/>
          <a:p>
            <a:r>
              <a:rPr lang="en-US" dirty="0" smtClean="0"/>
              <a:t>MINIX</a:t>
            </a:r>
          </a:p>
          <a:p>
            <a:pPr>
              <a:buNone/>
            </a:pPr>
            <a:r>
              <a:rPr lang="en-US" sz="2800" dirty="0" smtClean="0"/>
              <a:t>was written from scratch by Andrew S. </a:t>
            </a:r>
            <a:r>
              <a:rPr lang="en-US" sz="2800" dirty="0" err="1" smtClean="0"/>
              <a:t>Tanenbaum</a:t>
            </a:r>
            <a:r>
              <a:rPr lang="en-US" sz="2800" dirty="0" smtClean="0"/>
              <a:t>, a US-born Dutch professor who wanted to teach his students the inner workings of a real operating system. </a:t>
            </a:r>
          </a:p>
          <a:p>
            <a:r>
              <a:rPr lang="en-US" sz="2800" dirty="0" smtClean="0"/>
              <a:t>In 1991:</a:t>
            </a:r>
          </a:p>
          <a:p>
            <a:pPr lvl="1"/>
            <a:r>
              <a:rPr lang="en-US" dirty="0" smtClean="0"/>
              <a:t>Linux kernel is developed by </a:t>
            </a:r>
            <a:r>
              <a:rPr lang="en-US" dirty="0" err="1" smtClean="0"/>
              <a:t>Linus</a:t>
            </a:r>
            <a:r>
              <a:rPr lang="en-US" dirty="0" smtClean="0"/>
              <a:t> </a:t>
            </a:r>
            <a:r>
              <a:rPr lang="en-US" dirty="0" err="1" smtClean="0"/>
              <a:t>Torvalds</a:t>
            </a:r>
            <a:r>
              <a:rPr lang="en-US" dirty="0" smtClean="0"/>
              <a:t>.</a:t>
            </a:r>
          </a:p>
          <a:p>
            <a:pPr lvl="1"/>
            <a:r>
              <a:rPr lang="en-US" dirty="0" smtClean="0"/>
              <a:t>combining Linux kernel with the not-quite-complete GNU system resulted in a complete free operating system called </a:t>
            </a:r>
            <a:r>
              <a:rPr lang="en-US" b="1" dirty="0" err="1" smtClean="0"/>
              <a:t>linux</a:t>
            </a: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447800"/>
            <a:ext cx="8077200" cy="4572000"/>
          </a:xfrm>
        </p:spPr>
        <p:txBody>
          <a:bodyPr/>
          <a:lstStyle/>
          <a:p>
            <a:r>
              <a:rPr lang="en-US" sz="2400" dirty="0" smtClean="0"/>
              <a:t>Though a recent arrival, Linux is very well known as a child of </a:t>
            </a:r>
            <a:r>
              <a:rPr lang="en-US" sz="2400" dirty="0" smtClean="0">
                <a:solidFill>
                  <a:srgbClr val="FF0000"/>
                </a:solidFill>
              </a:rPr>
              <a:t>UNIX</a:t>
            </a:r>
            <a:endParaRPr lang="en-US" sz="2400" dirty="0" smtClean="0">
              <a:solidFill>
                <a:srgbClr val="FF0000"/>
              </a:solidFill>
              <a:hlinkClick r:id="rId2"/>
            </a:endParaRPr>
          </a:p>
          <a:p>
            <a:pPr lvl="1"/>
            <a:r>
              <a:rPr lang="en-US" dirty="0" smtClean="0"/>
              <a:t>first posted on Internet in 1991</a:t>
            </a:r>
          </a:p>
          <a:p>
            <a:pPr lvl="1"/>
            <a:endParaRPr lang="en-US" dirty="0" smtClean="0"/>
          </a:p>
          <a:p>
            <a:r>
              <a:rPr lang="en-US" sz="2400" dirty="0" smtClean="0"/>
              <a:t>Linux 1.0 in 1994; 2.2 in 1999</a:t>
            </a:r>
          </a:p>
          <a:p>
            <a:pPr>
              <a:buNone/>
            </a:pPr>
            <a:endParaRPr lang="en-US" sz="2400" dirty="0" smtClean="0"/>
          </a:p>
          <a:p>
            <a:r>
              <a:rPr lang="en-US" sz="2400" dirty="0" smtClean="0"/>
              <a:t>Today used on 7-10 million computers</a:t>
            </a:r>
          </a:p>
          <a:p>
            <a:pPr lvl="1"/>
            <a:r>
              <a:rPr lang="en-US" dirty="0" smtClean="0"/>
              <a:t>with 1000’s of programmers working to enhance it</a:t>
            </a:r>
          </a:p>
          <a:p>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normAutofit/>
          </a:bodyPr>
          <a:lstStyle/>
          <a:p>
            <a:r>
              <a:rPr lang="en-US" dirty="0" smtClean="0"/>
              <a:t> Linux is Open Source Software</a:t>
            </a:r>
            <a:endParaRPr lang="en-US" dirty="0"/>
          </a:p>
        </p:txBody>
      </p:sp>
      <p:sp>
        <p:nvSpPr>
          <p:cNvPr id="145411" name="Rectangle 3"/>
          <p:cNvSpPr>
            <a:spLocks noGrp="1" noChangeArrowheads="1"/>
          </p:cNvSpPr>
          <p:nvPr>
            <p:ph sz="quarter" idx="1"/>
          </p:nvPr>
        </p:nvSpPr>
        <p:spPr/>
        <p:txBody>
          <a:bodyPr/>
          <a:lstStyle/>
          <a:p>
            <a:pPr>
              <a:spcBef>
                <a:spcPts val="500"/>
              </a:spcBef>
              <a:spcAft>
                <a:spcPts val="500"/>
              </a:spcAft>
            </a:pPr>
            <a:endParaRPr lang="en-US" dirty="0" smtClean="0"/>
          </a:p>
          <a:p>
            <a:pPr>
              <a:spcBef>
                <a:spcPts val="500"/>
              </a:spcBef>
              <a:spcAft>
                <a:spcPts val="500"/>
              </a:spcAft>
            </a:pPr>
            <a:r>
              <a:rPr lang="en-US" dirty="0" smtClean="0"/>
              <a:t>When </a:t>
            </a:r>
            <a:r>
              <a:rPr lang="en-US" dirty="0"/>
              <a:t>programmers on the Internet can read, redistribute, and modify the source for a piece of software, </a:t>
            </a:r>
            <a:r>
              <a:rPr lang="en-US" b="1" dirty="0"/>
              <a:t>it </a:t>
            </a:r>
            <a:r>
              <a:rPr lang="en-US" b="1" dirty="0" smtClean="0"/>
              <a:t>evolves</a:t>
            </a:r>
          </a:p>
          <a:p>
            <a:pPr>
              <a:spcBef>
                <a:spcPts val="500"/>
              </a:spcBef>
              <a:spcAft>
                <a:spcPts val="500"/>
              </a:spcAft>
              <a:buNone/>
            </a:pPr>
            <a:endParaRPr lang="en-US" dirty="0"/>
          </a:p>
          <a:p>
            <a:pPr>
              <a:spcBef>
                <a:spcPts val="500"/>
              </a:spcBef>
              <a:spcAft>
                <a:spcPts val="500"/>
              </a:spcAft>
            </a:pPr>
            <a:r>
              <a:rPr lang="en-US" dirty="0"/>
              <a:t>People improve it, people adapt it, people fix bugs. And this can happen at a speed that, compared to conventional software </a:t>
            </a:r>
            <a:r>
              <a:rPr lang="en-US" dirty="0" smtClean="0"/>
              <a:t>development.</a:t>
            </a:r>
            <a:endParaRPr lang="en-US" dirty="0"/>
          </a:p>
          <a:p>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Linux is a Free Software</a:t>
            </a:r>
          </a:p>
        </p:txBody>
      </p:sp>
      <p:sp>
        <p:nvSpPr>
          <p:cNvPr id="95235" name="Rectangle 3"/>
          <p:cNvSpPr>
            <a:spLocks noGrp="1" noChangeArrowheads="1"/>
          </p:cNvSpPr>
          <p:nvPr>
            <p:ph sz="quarter" idx="1"/>
          </p:nvPr>
        </p:nvSpPr>
        <p:spPr>
          <a:xfrm>
            <a:off x="914400" y="1676400"/>
            <a:ext cx="7772400" cy="4572000"/>
          </a:xfrm>
        </p:spPr>
        <p:txBody>
          <a:bodyPr>
            <a:normAutofit/>
          </a:bodyPr>
          <a:lstStyle/>
          <a:p>
            <a:pPr eaLnBrk="1" hangingPunct="1">
              <a:defRPr/>
            </a:pPr>
            <a:r>
              <a:rPr lang="en-US" sz="2800" b="1" dirty="0" smtClean="0"/>
              <a:t>Free software </a:t>
            </a:r>
            <a:r>
              <a:rPr lang="en-US" sz="2800" dirty="0" smtClean="0"/>
              <a:t>is  Software</a:t>
            </a:r>
          </a:p>
          <a:p>
            <a:pPr lvl="1" eaLnBrk="1" hangingPunct="1">
              <a:defRPr/>
            </a:pPr>
            <a:r>
              <a:rPr lang="en-US" sz="2800" dirty="0" smtClean="0"/>
              <a:t>Used for any purpose</a:t>
            </a:r>
          </a:p>
          <a:p>
            <a:pPr lvl="1" eaLnBrk="1" hangingPunct="1">
              <a:defRPr/>
            </a:pPr>
            <a:r>
              <a:rPr lang="en-US" sz="2800" dirty="0" smtClean="0"/>
              <a:t>Study to learn how it work and adapt to meet your needs.</a:t>
            </a:r>
          </a:p>
          <a:p>
            <a:pPr lvl="1" eaLnBrk="1" hangingPunct="1">
              <a:defRPr/>
            </a:pPr>
            <a:r>
              <a:rPr lang="en-US" sz="2800" dirty="0" smtClean="0"/>
              <a:t>Copy and redistribute.</a:t>
            </a:r>
          </a:p>
          <a:p>
            <a:pPr lvl="1" eaLnBrk="1" hangingPunct="1">
              <a:defRPr/>
            </a:pPr>
            <a:r>
              <a:rPr lang="en-US" sz="2800" dirty="0" smtClean="0"/>
              <a:t>Distribute as a part of an improved software.</a:t>
            </a:r>
          </a:p>
        </p:txBody>
      </p:sp>
      <p:sp>
        <p:nvSpPr>
          <p:cNvPr id="4" name="Slide Number Placeholder 3"/>
          <p:cNvSpPr>
            <a:spLocks noGrp="1"/>
          </p:cNvSpPr>
          <p:nvPr>
            <p:ph type="sldNum" sz="quarter" idx="12"/>
          </p:nvPr>
        </p:nvSpPr>
        <p:spPr/>
        <p:txBody>
          <a:bodyPr/>
          <a:lstStyle/>
          <a:p>
            <a:fld id="{059DA681-35B5-4AFD-A762-71E7AFB53DEB}"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81000"/>
            <a:ext cx="7772400" cy="762000"/>
          </a:xfrm>
          <a:noFill/>
        </p:spPr>
        <p:txBody>
          <a:bodyPr/>
          <a:lstStyle/>
          <a:p>
            <a:pPr eaLnBrk="1" hangingPunct="1"/>
            <a:r>
              <a:rPr lang="en-US" dirty="0" smtClean="0"/>
              <a:t>LINUX System Components</a:t>
            </a:r>
          </a:p>
        </p:txBody>
      </p:sp>
      <p:sp>
        <p:nvSpPr>
          <p:cNvPr id="59402" name="Rectangle 10"/>
          <p:cNvSpPr>
            <a:spLocks noGrp="1" noChangeArrowheads="1"/>
          </p:cNvSpPr>
          <p:nvPr>
            <p:ph sz="quarter" idx="1"/>
          </p:nvPr>
        </p:nvSpPr>
        <p:spPr>
          <a:xfrm>
            <a:off x="609600" y="1295400"/>
            <a:ext cx="7924800" cy="5181600"/>
          </a:xfrm>
          <a:noFill/>
        </p:spPr>
        <p:txBody>
          <a:bodyPr>
            <a:normAutofit/>
          </a:bodyPr>
          <a:lstStyle/>
          <a:p>
            <a:pPr marL="860425" lvl="1" indent="-403225">
              <a:lnSpc>
                <a:spcPct val="85000"/>
              </a:lnSpc>
            </a:pPr>
            <a:r>
              <a:rPr lang="en-US" sz="3200" dirty="0" smtClean="0"/>
              <a:t>Kernel</a:t>
            </a:r>
          </a:p>
          <a:p>
            <a:pPr marL="1134745" lvl="2" indent="-403225">
              <a:lnSpc>
                <a:spcPct val="85000"/>
              </a:lnSpc>
            </a:pPr>
            <a:r>
              <a:rPr lang="en-US" sz="2400" dirty="0" smtClean="0"/>
              <a:t>Directly interacts with the hardware, provides common services to program, and gives insulation from hardware characteristics.</a:t>
            </a:r>
          </a:p>
          <a:p>
            <a:pPr marL="1134745" lvl="2" indent="-403225">
              <a:lnSpc>
                <a:spcPct val="85000"/>
              </a:lnSpc>
            </a:pPr>
            <a:r>
              <a:rPr lang="en-US" sz="2400" dirty="0" smtClean="0"/>
              <a:t>Consists of file subsystem, process control subsystem, device drivers and system calls interfaces.</a:t>
            </a:r>
          </a:p>
          <a:p>
            <a:pPr marL="1134745" lvl="2" indent="-403225">
              <a:lnSpc>
                <a:spcPct val="85000"/>
              </a:lnSpc>
              <a:buNone/>
            </a:pPr>
            <a:endParaRPr lang="en-US" sz="2400" dirty="0" smtClean="0"/>
          </a:p>
          <a:p>
            <a:pPr marL="860425" lvl="1" indent="-403225">
              <a:lnSpc>
                <a:spcPct val="85000"/>
              </a:lnSpc>
            </a:pPr>
            <a:r>
              <a:rPr lang="en-US" sz="3200" dirty="0" smtClean="0"/>
              <a:t>Shell</a:t>
            </a:r>
          </a:p>
          <a:p>
            <a:pPr marL="1134745" lvl="2" indent="-403225">
              <a:lnSpc>
                <a:spcPct val="85000"/>
              </a:lnSpc>
            </a:pPr>
            <a:r>
              <a:rPr lang="en-US" sz="2400" dirty="0" smtClean="0"/>
              <a:t>A program that takes commands typed in at the terminal and translates them into instruction to internal system.</a:t>
            </a:r>
          </a:p>
          <a:p>
            <a:pPr marL="1134745" lvl="2" indent="-403225">
              <a:lnSpc>
                <a:spcPct val="85000"/>
              </a:lnSpc>
            </a:pPr>
            <a:r>
              <a:rPr lang="en-US" sz="2400" dirty="0" err="1" smtClean="0"/>
              <a:t>Eg</a:t>
            </a:r>
            <a:r>
              <a:rPr lang="en-US" sz="2400" dirty="0" smtClean="0"/>
              <a:t>. Bourne shell (</a:t>
            </a:r>
            <a:r>
              <a:rPr lang="en-US" sz="2400" dirty="0" err="1" smtClean="0"/>
              <a:t>sh</a:t>
            </a:r>
            <a:r>
              <a:rPr lang="en-US" sz="2400" dirty="0" smtClean="0"/>
              <a:t>), C shell (</a:t>
            </a:r>
            <a:r>
              <a:rPr lang="en-US" sz="2400" dirty="0" err="1" smtClean="0"/>
              <a:t>csh</a:t>
            </a:r>
            <a:r>
              <a:rPr lang="en-US" sz="2400" dirty="0" smtClean="0"/>
              <a:t>), </a:t>
            </a:r>
            <a:r>
              <a:rPr lang="en-US" sz="2400" dirty="0" err="1" smtClean="0"/>
              <a:t>Korn</a:t>
            </a:r>
            <a:r>
              <a:rPr lang="en-US" sz="2400" dirty="0" smtClean="0"/>
              <a:t> shell (</a:t>
            </a:r>
            <a:r>
              <a:rPr lang="en-US" sz="2400" dirty="0" err="1" smtClean="0"/>
              <a:t>ksh</a:t>
            </a:r>
            <a:r>
              <a:rPr lang="en-US" sz="2400" dirty="0" smtClean="0"/>
              <a:t>), etc</a:t>
            </a:r>
          </a:p>
          <a:p>
            <a:pPr marL="860425" lvl="1" indent="-403225" eaLnBrk="1" hangingPunct="1">
              <a:lnSpc>
                <a:spcPct val="85000"/>
              </a:lnSpc>
              <a:buNone/>
            </a:pPr>
            <a:endParaRPr lang="en-US" sz="2000" dirty="0" smtClean="0">
              <a:latin typeface="Tahoma" pitchFamily="34" charset="0"/>
            </a:endParaRPr>
          </a:p>
        </p:txBody>
      </p:sp>
      <p:sp>
        <p:nvSpPr>
          <p:cNvPr id="4" name="Slide Number Placeholder 3"/>
          <p:cNvSpPr>
            <a:spLocks noGrp="1"/>
          </p:cNvSpPr>
          <p:nvPr>
            <p:ph type="sldNum" sz="quarter" idx="12"/>
          </p:nvPr>
        </p:nvSpPr>
        <p:spPr/>
        <p:txBody>
          <a:bodyPr/>
          <a:lstStyle/>
          <a:p>
            <a:fld id="{059DA681-35B5-4AFD-A762-71E7AFB53DEB}"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59402">
                                            <p:txEl>
                                              <p:pRg st="0" end="0"/>
                                            </p:txEl>
                                          </p:spTgt>
                                        </p:tgtEl>
                                        <p:attrNameLst>
                                          <p:attrName>style.visibility</p:attrName>
                                        </p:attrNameLst>
                                      </p:cBhvr>
                                      <p:to>
                                        <p:strVal val="visible"/>
                                      </p:to>
                                    </p:set>
                                    <p:anim calcmode="lin" valueType="num">
                                      <p:cBhvr>
                                        <p:cTn id="7" dur="500" fill="hold"/>
                                        <p:tgtEl>
                                          <p:spTgt spid="5940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9402">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59402">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59402">
                                            <p:txEl>
                                              <p:pRg st="0" end="0"/>
                                            </p:txEl>
                                          </p:spTgt>
                                        </p:tgtEl>
                                        <p:attrNameLst>
                                          <p:attrName>ppt_y</p:attrName>
                                        </p:attrNameLst>
                                      </p:cBhvr>
                                      <p:tavLst>
                                        <p:tav tm="0">
                                          <p:val>
                                            <p:fltVal val="0.5"/>
                                          </p:val>
                                        </p:tav>
                                        <p:tav tm="100000">
                                          <p:val>
                                            <p:strVal val="#ppt_y"/>
                                          </p:val>
                                        </p:tav>
                                      </p:tavLst>
                                    </p:anim>
                                  </p:childTnLst>
                                </p:cTn>
                              </p:par>
                              <p:par>
                                <p:cTn id="11" presetID="23" presetClass="entr" presetSubtype="528" fill="hold" grpId="0" nodeType="withEffect">
                                  <p:stCondLst>
                                    <p:cond delay="0"/>
                                  </p:stCondLst>
                                  <p:childTnLst>
                                    <p:set>
                                      <p:cBhvr>
                                        <p:cTn id="12" dur="1" fill="hold">
                                          <p:stCondLst>
                                            <p:cond delay="0"/>
                                          </p:stCondLst>
                                        </p:cTn>
                                        <p:tgtEl>
                                          <p:spTgt spid="59402">
                                            <p:txEl>
                                              <p:pRg st="1" end="1"/>
                                            </p:txEl>
                                          </p:spTgt>
                                        </p:tgtEl>
                                        <p:attrNameLst>
                                          <p:attrName>style.visibility</p:attrName>
                                        </p:attrNameLst>
                                      </p:cBhvr>
                                      <p:to>
                                        <p:strVal val="visible"/>
                                      </p:to>
                                    </p:set>
                                    <p:anim calcmode="lin" valueType="num">
                                      <p:cBhvr>
                                        <p:cTn id="13" dur="500" fill="hold"/>
                                        <p:tgtEl>
                                          <p:spTgt spid="5940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9402">
                                            <p:txEl>
                                              <p:pRg st="1" end="1"/>
                                            </p:txEl>
                                          </p:spTgt>
                                        </p:tgtEl>
                                        <p:attrNameLst>
                                          <p:attrName>ppt_h</p:attrName>
                                        </p:attrNameLst>
                                      </p:cBhvr>
                                      <p:tavLst>
                                        <p:tav tm="0">
                                          <p:val>
                                            <p:fltVal val="0"/>
                                          </p:val>
                                        </p:tav>
                                        <p:tav tm="100000">
                                          <p:val>
                                            <p:strVal val="#ppt_h"/>
                                          </p:val>
                                        </p:tav>
                                      </p:tavLst>
                                    </p:anim>
                                    <p:anim calcmode="lin" valueType="num">
                                      <p:cBhvr>
                                        <p:cTn id="15" dur="500" fill="hold"/>
                                        <p:tgtEl>
                                          <p:spTgt spid="59402">
                                            <p:txEl>
                                              <p:pRg st="1" end="1"/>
                                            </p:txEl>
                                          </p:spTgt>
                                        </p:tgtEl>
                                        <p:attrNameLst>
                                          <p:attrName>ppt_x</p:attrName>
                                        </p:attrNameLst>
                                      </p:cBhvr>
                                      <p:tavLst>
                                        <p:tav tm="0">
                                          <p:val>
                                            <p:fltVal val="0.5"/>
                                          </p:val>
                                        </p:tav>
                                        <p:tav tm="100000">
                                          <p:val>
                                            <p:strVal val="#ppt_x"/>
                                          </p:val>
                                        </p:tav>
                                      </p:tavLst>
                                    </p:anim>
                                    <p:anim calcmode="lin" valueType="num">
                                      <p:cBhvr>
                                        <p:cTn id="16" dur="500" fill="hold"/>
                                        <p:tgtEl>
                                          <p:spTgt spid="59402">
                                            <p:txEl>
                                              <p:pRg st="1" end="1"/>
                                            </p:txEl>
                                          </p:spTgt>
                                        </p:tgtEl>
                                        <p:attrNameLst>
                                          <p:attrName>ppt_y</p:attrName>
                                        </p:attrNameLst>
                                      </p:cBhvr>
                                      <p:tavLst>
                                        <p:tav tm="0">
                                          <p:val>
                                            <p:fltVal val="0.5"/>
                                          </p:val>
                                        </p:tav>
                                        <p:tav tm="100000">
                                          <p:val>
                                            <p:strVal val="#ppt_y"/>
                                          </p:val>
                                        </p:tav>
                                      </p:tavLst>
                                    </p:anim>
                                  </p:childTnLst>
                                </p:cTn>
                              </p:par>
                              <p:par>
                                <p:cTn id="17" presetID="23" presetClass="entr" presetSubtype="528" fill="hold" grpId="0" nodeType="withEffect">
                                  <p:stCondLst>
                                    <p:cond delay="0"/>
                                  </p:stCondLst>
                                  <p:childTnLst>
                                    <p:set>
                                      <p:cBhvr>
                                        <p:cTn id="18" dur="1" fill="hold">
                                          <p:stCondLst>
                                            <p:cond delay="0"/>
                                          </p:stCondLst>
                                        </p:cTn>
                                        <p:tgtEl>
                                          <p:spTgt spid="59402">
                                            <p:txEl>
                                              <p:pRg st="2" end="2"/>
                                            </p:txEl>
                                          </p:spTgt>
                                        </p:tgtEl>
                                        <p:attrNameLst>
                                          <p:attrName>style.visibility</p:attrName>
                                        </p:attrNameLst>
                                      </p:cBhvr>
                                      <p:to>
                                        <p:strVal val="visible"/>
                                      </p:to>
                                    </p:set>
                                    <p:anim calcmode="lin" valueType="num">
                                      <p:cBhvr>
                                        <p:cTn id="19" dur="500" fill="hold"/>
                                        <p:tgtEl>
                                          <p:spTgt spid="5940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9402">
                                            <p:txEl>
                                              <p:pRg st="2" end="2"/>
                                            </p:txEl>
                                          </p:spTgt>
                                        </p:tgtEl>
                                        <p:attrNameLst>
                                          <p:attrName>ppt_h</p:attrName>
                                        </p:attrNameLst>
                                      </p:cBhvr>
                                      <p:tavLst>
                                        <p:tav tm="0">
                                          <p:val>
                                            <p:fltVal val="0"/>
                                          </p:val>
                                        </p:tav>
                                        <p:tav tm="100000">
                                          <p:val>
                                            <p:strVal val="#ppt_h"/>
                                          </p:val>
                                        </p:tav>
                                      </p:tavLst>
                                    </p:anim>
                                    <p:anim calcmode="lin" valueType="num">
                                      <p:cBhvr>
                                        <p:cTn id="21" dur="500" fill="hold"/>
                                        <p:tgtEl>
                                          <p:spTgt spid="59402">
                                            <p:txEl>
                                              <p:pRg st="2" end="2"/>
                                            </p:txEl>
                                          </p:spTgt>
                                        </p:tgtEl>
                                        <p:attrNameLst>
                                          <p:attrName>ppt_x</p:attrName>
                                        </p:attrNameLst>
                                      </p:cBhvr>
                                      <p:tavLst>
                                        <p:tav tm="0">
                                          <p:val>
                                            <p:fltVal val="0.5"/>
                                          </p:val>
                                        </p:tav>
                                        <p:tav tm="100000">
                                          <p:val>
                                            <p:strVal val="#ppt_x"/>
                                          </p:val>
                                        </p:tav>
                                      </p:tavLst>
                                    </p:anim>
                                    <p:anim calcmode="lin" valueType="num">
                                      <p:cBhvr>
                                        <p:cTn id="22" dur="500" fill="hold"/>
                                        <p:tgtEl>
                                          <p:spTgt spid="59402">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528" fill="hold" grpId="0" nodeType="clickEffect">
                                  <p:stCondLst>
                                    <p:cond delay="0"/>
                                  </p:stCondLst>
                                  <p:childTnLst>
                                    <p:set>
                                      <p:cBhvr>
                                        <p:cTn id="26" dur="1" fill="hold">
                                          <p:stCondLst>
                                            <p:cond delay="0"/>
                                          </p:stCondLst>
                                        </p:cTn>
                                        <p:tgtEl>
                                          <p:spTgt spid="59402">
                                            <p:txEl>
                                              <p:pRg st="4" end="4"/>
                                            </p:txEl>
                                          </p:spTgt>
                                        </p:tgtEl>
                                        <p:attrNameLst>
                                          <p:attrName>style.visibility</p:attrName>
                                        </p:attrNameLst>
                                      </p:cBhvr>
                                      <p:to>
                                        <p:strVal val="visible"/>
                                      </p:to>
                                    </p:set>
                                    <p:anim calcmode="lin" valueType="num">
                                      <p:cBhvr>
                                        <p:cTn id="27" dur="500" fill="hold"/>
                                        <p:tgtEl>
                                          <p:spTgt spid="5940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59402">
                                            <p:txEl>
                                              <p:pRg st="4" end="4"/>
                                            </p:txEl>
                                          </p:spTgt>
                                        </p:tgtEl>
                                        <p:attrNameLst>
                                          <p:attrName>ppt_h</p:attrName>
                                        </p:attrNameLst>
                                      </p:cBhvr>
                                      <p:tavLst>
                                        <p:tav tm="0">
                                          <p:val>
                                            <p:fltVal val="0"/>
                                          </p:val>
                                        </p:tav>
                                        <p:tav tm="100000">
                                          <p:val>
                                            <p:strVal val="#ppt_h"/>
                                          </p:val>
                                        </p:tav>
                                      </p:tavLst>
                                    </p:anim>
                                    <p:anim calcmode="lin" valueType="num">
                                      <p:cBhvr>
                                        <p:cTn id="29" dur="500" fill="hold"/>
                                        <p:tgtEl>
                                          <p:spTgt spid="59402">
                                            <p:txEl>
                                              <p:pRg st="4" end="4"/>
                                            </p:txEl>
                                          </p:spTgt>
                                        </p:tgtEl>
                                        <p:attrNameLst>
                                          <p:attrName>ppt_x</p:attrName>
                                        </p:attrNameLst>
                                      </p:cBhvr>
                                      <p:tavLst>
                                        <p:tav tm="0">
                                          <p:val>
                                            <p:fltVal val="0.5"/>
                                          </p:val>
                                        </p:tav>
                                        <p:tav tm="100000">
                                          <p:val>
                                            <p:strVal val="#ppt_x"/>
                                          </p:val>
                                        </p:tav>
                                      </p:tavLst>
                                    </p:anim>
                                    <p:anim calcmode="lin" valueType="num">
                                      <p:cBhvr>
                                        <p:cTn id="30" dur="500" fill="hold"/>
                                        <p:tgtEl>
                                          <p:spTgt spid="59402">
                                            <p:txEl>
                                              <p:pRg st="4" end="4"/>
                                            </p:txEl>
                                          </p:spTgt>
                                        </p:tgtEl>
                                        <p:attrNameLst>
                                          <p:attrName>ppt_y</p:attrName>
                                        </p:attrNameLst>
                                      </p:cBhvr>
                                      <p:tavLst>
                                        <p:tav tm="0">
                                          <p:val>
                                            <p:fltVal val="0.5"/>
                                          </p:val>
                                        </p:tav>
                                        <p:tav tm="100000">
                                          <p:val>
                                            <p:strVal val="#ppt_y"/>
                                          </p:val>
                                        </p:tav>
                                      </p:tavLst>
                                    </p:anim>
                                  </p:childTnLst>
                                </p:cTn>
                              </p:par>
                              <p:par>
                                <p:cTn id="31" presetID="23" presetClass="entr" presetSubtype="528" fill="hold" grpId="0" nodeType="withEffect">
                                  <p:stCondLst>
                                    <p:cond delay="0"/>
                                  </p:stCondLst>
                                  <p:childTnLst>
                                    <p:set>
                                      <p:cBhvr>
                                        <p:cTn id="32" dur="1" fill="hold">
                                          <p:stCondLst>
                                            <p:cond delay="0"/>
                                          </p:stCondLst>
                                        </p:cTn>
                                        <p:tgtEl>
                                          <p:spTgt spid="59402">
                                            <p:txEl>
                                              <p:pRg st="5" end="5"/>
                                            </p:txEl>
                                          </p:spTgt>
                                        </p:tgtEl>
                                        <p:attrNameLst>
                                          <p:attrName>style.visibility</p:attrName>
                                        </p:attrNameLst>
                                      </p:cBhvr>
                                      <p:to>
                                        <p:strVal val="visible"/>
                                      </p:to>
                                    </p:set>
                                    <p:anim calcmode="lin" valueType="num">
                                      <p:cBhvr>
                                        <p:cTn id="33" dur="500" fill="hold"/>
                                        <p:tgtEl>
                                          <p:spTgt spid="59402">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59402">
                                            <p:txEl>
                                              <p:pRg st="5" end="5"/>
                                            </p:txEl>
                                          </p:spTgt>
                                        </p:tgtEl>
                                        <p:attrNameLst>
                                          <p:attrName>ppt_h</p:attrName>
                                        </p:attrNameLst>
                                      </p:cBhvr>
                                      <p:tavLst>
                                        <p:tav tm="0">
                                          <p:val>
                                            <p:fltVal val="0"/>
                                          </p:val>
                                        </p:tav>
                                        <p:tav tm="100000">
                                          <p:val>
                                            <p:strVal val="#ppt_h"/>
                                          </p:val>
                                        </p:tav>
                                      </p:tavLst>
                                    </p:anim>
                                    <p:anim calcmode="lin" valueType="num">
                                      <p:cBhvr>
                                        <p:cTn id="35" dur="500" fill="hold"/>
                                        <p:tgtEl>
                                          <p:spTgt spid="59402">
                                            <p:txEl>
                                              <p:pRg st="5" end="5"/>
                                            </p:txEl>
                                          </p:spTgt>
                                        </p:tgtEl>
                                        <p:attrNameLst>
                                          <p:attrName>ppt_x</p:attrName>
                                        </p:attrNameLst>
                                      </p:cBhvr>
                                      <p:tavLst>
                                        <p:tav tm="0">
                                          <p:val>
                                            <p:fltVal val="0.5"/>
                                          </p:val>
                                        </p:tav>
                                        <p:tav tm="100000">
                                          <p:val>
                                            <p:strVal val="#ppt_x"/>
                                          </p:val>
                                        </p:tav>
                                      </p:tavLst>
                                    </p:anim>
                                    <p:anim calcmode="lin" valueType="num">
                                      <p:cBhvr>
                                        <p:cTn id="36" dur="500" fill="hold"/>
                                        <p:tgtEl>
                                          <p:spTgt spid="59402">
                                            <p:txEl>
                                              <p:pRg st="5" end="5"/>
                                            </p:txEl>
                                          </p:spTgt>
                                        </p:tgtEl>
                                        <p:attrNameLst>
                                          <p:attrName>ppt_y</p:attrName>
                                        </p:attrNameLst>
                                      </p:cBhvr>
                                      <p:tavLst>
                                        <p:tav tm="0">
                                          <p:val>
                                            <p:fltVal val="0.5"/>
                                          </p:val>
                                        </p:tav>
                                        <p:tav tm="100000">
                                          <p:val>
                                            <p:strVal val="#ppt_y"/>
                                          </p:val>
                                        </p:tav>
                                      </p:tavLst>
                                    </p:anim>
                                  </p:childTnLst>
                                </p:cTn>
                              </p:par>
                              <p:par>
                                <p:cTn id="37" presetID="23" presetClass="entr" presetSubtype="528" fill="hold" grpId="0" nodeType="withEffect">
                                  <p:stCondLst>
                                    <p:cond delay="0"/>
                                  </p:stCondLst>
                                  <p:childTnLst>
                                    <p:set>
                                      <p:cBhvr>
                                        <p:cTn id="38" dur="1" fill="hold">
                                          <p:stCondLst>
                                            <p:cond delay="0"/>
                                          </p:stCondLst>
                                        </p:cTn>
                                        <p:tgtEl>
                                          <p:spTgt spid="59402">
                                            <p:txEl>
                                              <p:pRg st="6" end="6"/>
                                            </p:txEl>
                                          </p:spTgt>
                                        </p:tgtEl>
                                        <p:attrNameLst>
                                          <p:attrName>style.visibility</p:attrName>
                                        </p:attrNameLst>
                                      </p:cBhvr>
                                      <p:to>
                                        <p:strVal val="visible"/>
                                      </p:to>
                                    </p:set>
                                    <p:anim calcmode="lin" valueType="num">
                                      <p:cBhvr>
                                        <p:cTn id="39" dur="500" fill="hold"/>
                                        <p:tgtEl>
                                          <p:spTgt spid="59402">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59402">
                                            <p:txEl>
                                              <p:pRg st="6" end="6"/>
                                            </p:txEl>
                                          </p:spTgt>
                                        </p:tgtEl>
                                        <p:attrNameLst>
                                          <p:attrName>ppt_h</p:attrName>
                                        </p:attrNameLst>
                                      </p:cBhvr>
                                      <p:tavLst>
                                        <p:tav tm="0">
                                          <p:val>
                                            <p:fltVal val="0"/>
                                          </p:val>
                                        </p:tav>
                                        <p:tav tm="100000">
                                          <p:val>
                                            <p:strVal val="#ppt_h"/>
                                          </p:val>
                                        </p:tav>
                                      </p:tavLst>
                                    </p:anim>
                                    <p:anim calcmode="lin" valueType="num">
                                      <p:cBhvr>
                                        <p:cTn id="41" dur="500" fill="hold"/>
                                        <p:tgtEl>
                                          <p:spTgt spid="59402">
                                            <p:txEl>
                                              <p:pRg st="6" end="6"/>
                                            </p:txEl>
                                          </p:spTgt>
                                        </p:tgtEl>
                                        <p:attrNameLst>
                                          <p:attrName>ppt_x</p:attrName>
                                        </p:attrNameLst>
                                      </p:cBhvr>
                                      <p:tavLst>
                                        <p:tav tm="0">
                                          <p:val>
                                            <p:fltVal val="0.5"/>
                                          </p:val>
                                        </p:tav>
                                        <p:tav tm="100000">
                                          <p:val>
                                            <p:strVal val="#ppt_x"/>
                                          </p:val>
                                        </p:tav>
                                      </p:tavLst>
                                    </p:anim>
                                    <p:anim calcmode="lin" valueType="num">
                                      <p:cBhvr>
                                        <p:cTn id="42" dur="500" fill="hold"/>
                                        <p:tgtEl>
                                          <p:spTgt spid="59402">
                                            <p:txEl>
                                              <p:pRg st="6" end="6"/>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02"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Linux Kernel between you/shell/apps and your computers hardware"/>
          <p:cNvPicPr>
            <a:picLocks noChangeAspect="1" noChangeArrowheads="1"/>
          </p:cNvPicPr>
          <p:nvPr/>
        </p:nvPicPr>
        <p:blipFill>
          <a:blip r:embed="rId2" cstate="print"/>
          <a:srcRect/>
          <a:stretch>
            <a:fillRect/>
          </a:stretch>
        </p:blipFill>
        <p:spPr bwMode="auto">
          <a:xfrm>
            <a:off x="1981200" y="1371600"/>
            <a:ext cx="5105400" cy="4267200"/>
          </a:xfrm>
          <a:prstGeom prst="rect">
            <a:avLst/>
          </a:prstGeom>
          <a:noFill/>
          <a:ln w="28575">
            <a:solidFill>
              <a:schemeClr val="tx2"/>
            </a:solidFill>
            <a:miter lim="800000"/>
            <a:headEnd/>
            <a:tailEnd/>
          </a:ln>
        </p:spPr>
      </p:pic>
      <p:sp>
        <p:nvSpPr>
          <p:cNvPr id="3" name="Slide Number Placeholder 2"/>
          <p:cNvSpPr>
            <a:spLocks noGrp="1"/>
          </p:cNvSpPr>
          <p:nvPr>
            <p:ph type="sldNum" sz="quarter" idx="12"/>
          </p:nvPr>
        </p:nvSpPr>
        <p:spPr/>
        <p:txBody>
          <a:bodyPr/>
          <a:lstStyle/>
          <a:p>
            <a:fld id="{059DA681-35B5-4AFD-A762-71E7AFB53DEB}" type="slidenum">
              <a:rPr lang="en-US" smtClean="0"/>
              <a:pPr/>
              <a:t>8</a:t>
            </a:fld>
            <a:endParaRPr lang="en-US"/>
          </a:p>
        </p:txBody>
      </p:sp>
      <p:sp>
        <p:nvSpPr>
          <p:cNvPr id="4" name="Footer Placeholder 3"/>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Linux Distributions</a:t>
            </a:r>
            <a:endParaRPr lang="en-US" dirty="0"/>
          </a:p>
        </p:txBody>
      </p:sp>
      <p:sp>
        <p:nvSpPr>
          <p:cNvPr id="3" name="Content Placeholder 2"/>
          <p:cNvSpPr>
            <a:spLocks noGrp="1"/>
          </p:cNvSpPr>
          <p:nvPr>
            <p:ph sz="quarter" idx="1"/>
          </p:nvPr>
        </p:nvSpPr>
        <p:spPr/>
        <p:txBody>
          <a:bodyPr>
            <a:normAutofit/>
          </a:bodyPr>
          <a:lstStyle/>
          <a:p>
            <a:r>
              <a:rPr lang="en-US" dirty="0" smtClean="0"/>
              <a:t>Various organizations package the Linux kernel and system programs as Linux distributions</a:t>
            </a:r>
          </a:p>
          <a:p>
            <a:pPr lvl="1"/>
            <a:r>
              <a:rPr lang="en-US" dirty="0" smtClean="0"/>
              <a:t>Such as :</a:t>
            </a:r>
          </a:p>
          <a:p>
            <a:pPr lvl="1">
              <a:buNone/>
            </a:pPr>
            <a:r>
              <a:rPr lang="en-US" dirty="0" smtClean="0"/>
              <a:t>    SUSE, Fedora, </a:t>
            </a:r>
            <a:r>
              <a:rPr lang="en-US" b="1" dirty="0" err="1" smtClean="0"/>
              <a:t>Ubuntu</a:t>
            </a:r>
            <a:r>
              <a:rPr lang="en-US" b="1" dirty="0" smtClean="0"/>
              <a:t>, </a:t>
            </a:r>
            <a:r>
              <a:rPr lang="en-US" dirty="0" smtClean="0"/>
              <a:t>Red Hat, </a:t>
            </a:r>
            <a:r>
              <a:rPr lang="en-US" dirty="0" err="1" smtClean="0"/>
              <a:t>Debian</a:t>
            </a:r>
            <a:r>
              <a:rPr lang="en-US" dirty="0" smtClean="0"/>
              <a:t>, and </a:t>
            </a:r>
            <a:r>
              <a:rPr lang="en-US" dirty="0" err="1" smtClean="0"/>
              <a:t>Mandriva</a:t>
            </a:r>
            <a:r>
              <a:rPr lang="en-US" dirty="0" smtClean="0"/>
              <a:t>. </a:t>
            </a:r>
          </a:p>
          <a:p>
            <a:pPr>
              <a:buNone/>
            </a:pPr>
            <a:endParaRPr lang="en-US" dirty="0" smtClean="0"/>
          </a:p>
          <a:p>
            <a:r>
              <a:rPr lang="en-US" dirty="0" smtClean="0"/>
              <a:t>The differences between distributions typically :</a:t>
            </a:r>
          </a:p>
          <a:p>
            <a:pPr lvl="1"/>
            <a:r>
              <a:rPr lang="en-US" dirty="0" smtClean="0"/>
              <a:t>is how the user installs the operating system. </a:t>
            </a:r>
          </a:p>
          <a:p>
            <a:pPr lvl="1"/>
            <a:r>
              <a:rPr lang="en-US" dirty="0" smtClean="0"/>
              <a:t>which graphical configuration tools are installed by default and which tools are used to keep the system up-to-date.</a:t>
            </a:r>
            <a:endParaRPr lang="en-US" dirty="0"/>
          </a:p>
        </p:txBody>
      </p:sp>
      <p:sp>
        <p:nvSpPr>
          <p:cNvPr id="4" name="Slide Number Placeholder 3"/>
          <p:cNvSpPr>
            <a:spLocks noGrp="1"/>
          </p:cNvSpPr>
          <p:nvPr>
            <p:ph type="sldNum" sz="quarter" idx="12"/>
          </p:nvPr>
        </p:nvSpPr>
        <p:spPr/>
        <p:txBody>
          <a:bodyPr/>
          <a:lstStyle/>
          <a:p>
            <a:fld id="{059DA681-35B5-4AFD-A762-71E7AFB53DEB}"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Hanin Abdulrahman</a:t>
            </a: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431</TotalTime>
  <Words>888</Words>
  <Application>Microsoft Office PowerPoint</Application>
  <PresentationFormat>On-screen Show (4:3)</PresentationFormat>
  <Paragraphs>144</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Welcome to Linux</vt:lpstr>
      <vt:lpstr>Linux History</vt:lpstr>
      <vt:lpstr>Slide 3</vt:lpstr>
      <vt:lpstr>Slide 4</vt:lpstr>
      <vt:lpstr> Linux is Open Source Software</vt:lpstr>
      <vt:lpstr>Linux is a Free Software</vt:lpstr>
      <vt:lpstr>LINUX System Components</vt:lpstr>
      <vt:lpstr>Slide 8</vt:lpstr>
      <vt:lpstr>Linux Distributions</vt:lpstr>
      <vt:lpstr>Common Linux features  </vt:lpstr>
      <vt:lpstr>Common Linux features </vt:lpstr>
      <vt:lpstr>Linux file system </vt:lpstr>
      <vt:lpstr>Slide 13</vt:lpstr>
      <vt:lpstr>Linux file system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Linux</dc:title>
  <dc:creator>hp</dc:creator>
  <cp:lastModifiedBy>Khawlah</cp:lastModifiedBy>
  <cp:revision>6</cp:revision>
  <dcterms:created xsi:type="dcterms:W3CDTF">2012-02-03T14:08:01Z</dcterms:created>
  <dcterms:modified xsi:type="dcterms:W3CDTF">2013-02-10T20:24:38Z</dcterms:modified>
</cp:coreProperties>
</file>