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9" r:id="rId1"/>
  </p:sldMasterIdLst>
  <p:notesMasterIdLst>
    <p:notesMasterId r:id="rId28"/>
  </p:notesMasterIdLst>
  <p:sldIdLst>
    <p:sldId id="256" r:id="rId2"/>
    <p:sldId id="271" r:id="rId3"/>
    <p:sldId id="272" r:id="rId4"/>
    <p:sldId id="273" r:id="rId5"/>
    <p:sldId id="275" r:id="rId6"/>
    <p:sldId id="276" r:id="rId7"/>
    <p:sldId id="277" r:id="rId8"/>
    <p:sldId id="278" r:id="rId9"/>
    <p:sldId id="279" r:id="rId10"/>
    <p:sldId id="274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9" r:id="rId27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FF9999"/>
    <a:srgbClr val="CC0000"/>
    <a:srgbClr val="FFCCCC"/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3673" autoAdjust="0"/>
    <p:restoredTop sz="72788" autoAdjust="0"/>
  </p:normalViewPr>
  <p:slideViewPr>
    <p:cSldViewPr>
      <p:cViewPr varScale="1">
        <p:scale>
          <a:sx n="55" d="100"/>
          <a:sy n="55" d="100"/>
        </p:scale>
        <p:origin x="-15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8D05A87-3FFE-48CD-8660-E94650D26537}" type="datetimeFigureOut">
              <a:rPr lang="en-US"/>
              <a:pPr>
                <a:defRPr/>
              </a:pPr>
              <a:t>9/27/2012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2673ED7-6FF4-40E3-909B-7B2EBF9486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673ED7-6FF4-40E3-909B-7B2EBF94868F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Arial" pitchFamily="34" charset="0"/>
              </a:rPr>
              <a:t>Shell manual pages : man bash or man command name</a:t>
            </a:r>
          </a:p>
          <a:p>
            <a:pPr eaLnBrk="1" hangingPunct="1">
              <a:spcBef>
                <a:spcPct val="0"/>
              </a:spcBef>
            </a:pPr>
            <a:endParaRPr lang="en-US" smtClean="0">
              <a:cs typeface="Arial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smtClean="0">
                <a:cs typeface="Arial" pitchFamily="34" charset="0"/>
              </a:rPr>
              <a:t>Other : command  - -help or help command name</a:t>
            </a:r>
          </a:p>
          <a:p>
            <a:pPr eaLnBrk="1" hangingPunct="1">
              <a:spcBef>
                <a:spcPct val="0"/>
              </a:spcBef>
            </a:pPr>
            <a:endParaRPr lang="en-US" smtClean="0">
              <a:cs typeface="Arial" pitchFamily="34" charset="0"/>
            </a:endParaRPr>
          </a:p>
          <a:p>
            <a:pPr eaLnBrk="1" hangingPunct="1">
              <a:spcBef>
                <a:spcPct val="0"/>
              </a:spcBef>
            </a:pPr>
            <a:endParaRPr lang="en-US" smtClean="0">
              <a:cs typeface="Arial" pitchFamily="34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EED89A-6B71-4FA8-8A87-E3C912B65FD2}" type="slidenum">
              <a:rPr lang="en-US" smtClean="0">
                <a:latin typeface="Arial" pitchFamily="34" charset="0"/>
                <a:cs typeface="Arial" pitchFamily="34" charset="0"/>
              </a:rPr>
              <a:pPr/>
              <a:t>3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673ED7-6FF4-40E3-909B-7B2EBF94868F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 smtClean="0">
                <a:cs typeface="Arial" pitchFamily="34" charset="0"/>
              </a:rPr>
              <a:t> 777 -- &gt; 1. 7 for r which is 4+2+1 </a:t>
            </a:r>
          </a:p>
          <a:p>
            <a:pPr eaLnBrk="1" hangingPunct="1"/>
            <a:r>
              <a:rPr lang="en-US" dirty="0" smtClean="0">
                <a:cs typeface="Arial" pitchFamily="34" charset="0"/>
              </a:rPr>
              <a:t>              2. 7 for w which is 4+2+1</a:t>
            </a:r>
          </a:p>
          <a:p>
            <a:pPr eaLnBrk="1" hangingPunct="1"/>
            <a:r>
              <a:rPr lang="en-US" dirty="0" smtClean="0">
                <a:cs typeface="Arial" pitchFamily="34" charset="0"/>
              </a:rPr>
              <a:t>              3. 7 for x which is 4+2+1</a:t>
            </a:r>
          </a:p>
          <a:p>
            <a:pPr eaLnBrk="1" hangingPunct="1"/>
            <a:endParaRPr lang="en-US" dirty="0" smtClean="0">
              <a:cs typeface="Arial" pitchFamily="34" charset="0"/>
            </a:endParaRPr>
          </a:p>
          <a:p>
            <a:pPr eaLnBrk="1" hangingPunct="1"/>
            <a:r>
              <a:rPr lang="en-US" dirty="0" smtClean="0">
                <a:cs typeface="Arial" pitchFamily="34" charset="0"/>
              </a:rPr>
              <a:t>755 </a:t>
            </a:r>
            <a:r>
              <a:rPr lang="en-US" dirty="0" smtClean="0">
                <a:cs typeface="Arial" pitchFamily="34" charset="0"/>
                <a:sym typeface="Wingdings" pitchFamily="2" charset="2"/>
              </a:rPr>
              <a:t> 1. </a:t>
            </a:r>
            <a:r>
              <a:rPr lang="en-US" dirty="0" smtClean="0">
                <a:cs typeface="Arial" pitchFamily="34" charset="0"/>
              </a:rPr>
              <a:t>7 for r which is 4+2+1 </a:t>
            </a:r>
          </a:p>
          <a:p>
            <a:pPr eaLnBrk="1" hangingPunct="1"/>
            <a:r>
              <a:rPr lang="en-US" dirty="0" smtClean="0">
                <a:cs typeface="Arial" pitchFamily="34" charset="0"/>
              </a:rPr>
              <a:t>           2. 5 for w which is 4+0+1</a:t>
            </a:r>
          </a:p>
          <a:p>
            <a:pPr eaLnBrk="1" hangingPunct="1"/>
            <a:r>
              <a:rPr lang="en-US" dirty="0" smtClean="0">
                <a:cs typeface="Arial" pitchFamily="34" charset="0"/>
              </a:rPr>
              <a:t>           3. 5 for x which is 4+0+1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5EAC681-5C78-4958-9D42-F34D49400AC7}" type="slidenum">
              <a:rPr lang="en-US" smtClean="0">
                <a:latin typeface="Arial" pitchFamily="34" charset="0"/>
                <a:cs typeface="Arial" pitchFamily="34" charset="0"/>
              </a:rPr>
              <a:pPr/>
              <a:t>10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826E7-1DDD-4E75-AD7D-31580A3983BF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lang="en-US" sz="2400"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lang="en-US" sz="2400"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lang="en-US" sz="2400"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lang="en-US" sz="2400"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lang="en-US" sz="2400"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lang="en-US" sz="2400">
                <a:latin typeface="Times New Roman" pitchFamily="18" charset="0"/>
                <a:cs typeface="Arial" charset="0"/>
              </a:endParaRPr>
            </a:p>
          </p:txBody>
        </p:sp>
      </p:grpSp>
      <p:sp>
        <p:nvSpPr>
          <p:cNvPr id="51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251E683-BF32-4B25-9FA8-FF9ACE649AED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97865-BCA9-4427-A229-C561E0307EB5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129C6-F45A-4C36-A649-6F9687EE34C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E51150-C3E8-4D2D-A3AA-ED68AECB29DD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B6F6F0-9625-4241-866A-3E65AC3A988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8F0A77-28D2-49D3-B894-298908E57ABE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368DA6-FE29-4678-AB33-0F957DF74119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097316-28D8-46D0-BC92-DAE51021C6CF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5A1FF9-9771-4E81-99F4-BCC47651502F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0294E2-56AD-4B77-B4AF-D2F3E730C716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4DD82-B802-4296-BA34-139DBE37BA12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62305C-B4B2-45E9-8D02-263790ECF20D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93E56D-1AD3-4270-8B16-67B28E70A5CA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0B61067-E0A1-4A22-BF3D-2B6D89B40FAB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8229600" cy="21288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000500"/>
            <a:ext cx="8229600" cy="21304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E0106814-A607-4553-91D8-3D32C9DAD79F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31FC25C2-9D25-4593-9A38-7F5B358E7C14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4099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lang="en-US" sz="2400"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4100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lang="en-US" sz="2400"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4101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lang="en-US" sz="2400"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4102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lang="en-US" sz="2400"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4103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lang="en-US" sz="2400">
                <a:latin typeface="Times New Roman" pitchFamily="18" charset="0"/>
                <a:cs typeface="Arial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defRPr sz="10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>
              <a:defRPr sz="10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>
              <a:defRPr sz="10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112D7DA-D748-4512-9E17-06649C4519C0}" type="slidenum">
              <a:rPr lang="ar-SA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5" r:id="rId13"/>
    <p:sldLayoutId id="2147483676" r:id="rId14"/>
    <p:sldLayoutId id="2147483677" r:id="rId15"/>
    <p:sldLayoutId id="2147483678" r:id="rId16"/>
  </p:sldLayoutIdLst>
  <p:timing>
    <p:tnLst>
      <p:par>
        <p:cTn id="1" dur="indefinite" restart="never" nodeType="tmRoot"/>
      </p:par>
    </p:tnLst>
  </p:timing>
  <p:txStyles>
    <p:titleStyle>
      <a:lvl1pPr algn="l" rtl="1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l" rtl="0" eaLnBrk="1" hangingPunct="1"/>
            <a:r>
              <a:rPr lang="en-US" dirty="0" smtClean="0"/>
              <a:t>Using Linux Commands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algn="l" rtl="0" eaLnBrk="1" hangingPunct="1"/>
            <a:r>
              <a:rPr lang="en-US" dirty="0" smtClean="0"/>
              <a:t>Lab </a:t>
            </a:r>
            <a:r>
              <a:rPr lang="en-US" dirty="0" smtClean="0"/>
              <a:t>3</a:t>
            </a:r>
            <a:endParaRPr lang="en-US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712787"/>
          </a:xfrm>
        </p:spPr>
        <p:txBody>
          <a:bodyPr/>
          <a:lstStyle/>
          <a:p>
            <a:pPr eaLnBrk="1" hangingPunct="1">
              <a:defRPr/>
            </a:pPr>
            <a:r>
              <a:rPr lang="en-US" sz="3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Using the Shell in Linux</a:t>
            </a:r>
            <a:br>
              <a:rPr lang="en-US" sz="3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Commands Syntax</a:t>
            </a:r>
            <a:br>
              <a:rPr lang="en-US" sz="3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38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381000" y="1295400"/>
            <a:ext cx="8382000" cy="600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  <a:defRPr/>
            </a:pPr>
            <a:endParaRPr lang="en-US" sz="100" dirty="0">
              <a:latin typeface="Times New Roman" pitchFamily="18" charset="0"/>
              <a:cs typeface="Times New Roman" pitchFamily="18" charset="0"/>
            </a:endParaRPr>
          </a:p>
          <a:p>
            <a:pPr algn="l" rtl="0">
              <a:lnSpc>
                <a:spcPct val="75000"/>
              </a:lnSpc>
              <a:spcBef>
                <a:spcPct val="50000"/>
              </a:spcBef>
              <a:buClr>
                <a:schemeClr val="tx2"/>
              </a:buClr>
              <a:buFont typeface="Wingdings" pitchFamily="2" charset="2"/>
              <a:buChar char="Ø"/>
              <a:defRPr/>
            </a:pPr>
            <a:r>
              <a:rPr lang="en-US" sz="24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Options:  </a:t>
            </a:r>
          </a:p>
          <a:p>
            <a:pPr algn="ctr" rtl="0">
              <a:lnSpc>
                <a:spcPct val="75000"/>
              </a:lnSpc>
              <a:spcBef>
                <a:spcPct val="50000"/>
              </a:spcBef>
              <a:buClr>
                <a:schemeClr val="tx2"/>
              </a:buClr>
              <a:buFont typeface="Wingdings" pitchFamily="2" charset="2"/>
              <a:buNone/>
              <a:defRPr/>
            </a:pPr>
            <a:r>
              <a:rPr lang="en-US" sz="2000" i="1" dirty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could be added to the commands to change their behavior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(-a , -la , --help)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l" rtl="0">
              <a:lnSpc>
                <a:spcPct val="75000"/>
              </a:lnSpc>
              <a:spcBef>
                <a:spcPct val="50000"/>
              </a:spcBef>
              <a:buClr>
                <a:schemeClr val="tx2"/>
              </a:buClr>
              <a:buFont typeface="Wingdings" pitchFamily="2" charset="2"/>
              <a:buChar char="Ø"/>
              <a:defRPr/>
            </a:pPr>
            <a:r>
              <a:rPr lang="en-US" sz="24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Argument:</a:t>
            </a: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rtl="0">
              <a:lnSpc>
                <a:spcPct val="75000"/>
              </a:lnSpc>
              <a:spcBef>
                <a:spcPct val="50000"/>
              </a:spcBef>
              <a:buClr>
                <a:schemeClr val="tx2"/>
              </a:buClr>
              <a:buFont typeface="Wingdings" pitchFamily="2" charset="2"/>
              <a:buNone/>
              <a:defRPr/>
            </a:pPr>
            <a:r>
              <a:rPr lang="en-US" sz="2000" i="1" dirty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is an extra piece of information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(ex.: a file name)</a:t>
            </a:r>
          </a:p>
          <a:p>
            <a:pPr algn="l" rtl="0">
              <a:lnSpc>
                <a:spcPct val="75000"/>
              </a:lnSpc>
              <a:spcBef>
                <a:spcPct val="50000"/>
              </a:spcBef>
              <a:buClr>
                <a:schemeClr val="tx2"/>
              </a:buClr>
              <a:buFont typeface="Wingdings" pitchFamily="2" charset="2"/>
              <a:buChar char="Ø"/>
              <a:defRPr/>
            </a:pPr>
            <a:r>
              <a:rPr lang="en-US" sz="20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Environment variables : </a:t>
            </a:r>
          </a:p>
          <a:p>
            <a:pPr algn="ctr" rtl="0">
              <a:lnSpc>
                <a:spcPct val="75000"/>
              </a:lnSpc>
              <a:spcBef>
                <a:spcPct val="50000"/>
              </a:spcBef>
              <a:buClr>
                <a:schemeClr val="tx2"/>
              </a:buClr>
              <a:buFont typeface="Wingdings" pitchFamily="2" charset="2"/>
              <a:buNone/>
              <a:defRPr/>
            </a:pPr>
            <a:r>
              <a:rPr lang="en-US" sz="2000" i="1" dirty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where the shell stores information that may be useful to the user’s shell session</a:t>
            </a:r>
            <a:r>
              <a:rPr lang="en-US" sz="2000" i="1" dirty="0" smtClean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rtl="0">
              <a:lnSpc>
                <a:spcPct val="75000"/>
              </a:lnSpc>
              <a:spcBef>
                <a:spcPct val="50000"/>
              </a:spcBef>
              <a:buClr>
                <a:schemeClr val="tx2"/>
              </a:buClr>
              <a:buFont typeface="Wingdings" pitchFamily="2" charset="2"/>
              <a:buNone/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/>
              <a:t>Examples </a:t>
            </a:r>
            <a:r>
              <a:rPr lang="en-US" sz="2000" dirty="0"/>
              <a:t>of environment variables include $SHELL (which identifies the shell you are </a:t>
            </a:r>
            <a:r>
              <a:rPr lang="en-US" sz="2000" dirty="0" smtClean="0"/>
              <a:t>using )and$PS1 </a:t>
            </a:r>
            <a:r>
              <a:rPr lang="en-US" sz="2000" dirty="0"/>
              <a:t>(which defines your shell </a:t>
            </a:r>
            <a:r>
              <a:rPr lang="en-US" sz="2000" dirty="0" smtClean="0"/>
              <a:t>prompt)</a:t>
            </a:r>
            <a:endParaRPr lang="en-US" sz="2000" i="1" dirty="0" smtClean="0">
              <a:solidFill>
                <a:srgbClr val="990000"/>
              </a:solidFill>
              <a:latin typeface="Arial" charset="0"/>
              <a:cs typeface="Arial" charset="0"/>
            </a:endParaRPr>
          </a:p>
          <a:p>
            <a:pPr algn="l" rtl="0">
              <a:lnSpc>
                <a:spcPct val="75000"/>
              </a:lnSpc>
              <a:spcBef>
                <a:spcPct val="50000"/>
              </a:spcBef>
              <a:buClr>
                <a:schemeClr val="tx2"/>
              </a:buClr>
              <a:buFont typeface="Wingdings" pitchFamily="2" charset="2"/>
              <a:buNone/>
              <a:defRPr/>
            </a:pPr>
            <a:r>
              <a:rPr lang="en-US" sz="2000" i="1" dirty="0" smtClean="0">
                <a:solidFill>
                  <a:srgbClr val="990000"/>
                </a:solidFill>
                <a:latin typeface="Arial" charset="0"/>
                <a:cs typeface="Arial" charset="0"/>
              </a:rPr>
              <a:t> </a:t>
            </a:r>
            <a:r>
              <a:rPr lang="en-US" sz="2400" b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Meta </a:t>
            </a:r>
            <a:r>
              <a:rPr lang="en-US" sz="24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characters: </a:t>
            </a:r>
          </a:p>
          <a:p>
            <a:pPr algn="l" rtl="0">
              <a:lnSpc>
                <a:spcPct val="75000"/>
              </a:lnSpc>
              <a:spcBef>
                <a:spcPct val="50000"/>
              </a:spcBef>
              <a:buClr>
                <a:schemeClr val="tx2"/>
              </a:buClr>
              <a:buFont typeface="Wingdings" pitchFamily="2" charset="2"/>
              <a:buNone/>
              <a:defRPr/>
            </a:pPr>
            <a:r>
              <a:rPr lang="en-US" sz="2000" i="1" dirty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that have special meaning to the shell</a:t>
            </a:r>
          </a:p>
          <a:p>
            <a:pPr lvl="2" algn="l" rtl="0">
              <a:lnSpc>
                <a:spcPct val="75000"/>
              </a:lnSpc>
              <a:spcBef>
                <a:spcPct val="50000"/>
              </a:spcBef>
              <a:buClr>
                <a:srgbClr val="996633"/>
              </a:buClr>
              <a:buFontTx/>
              <a:buChar char="•"/>
              <a:defRPr/>
            </a:pPr>
            <a:r>
              <a:rPr lang="en-US" sz="2000" i="1" dirty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(&gt;)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used to direct the output of a command to a file.</a:t>
            </a:r>
          </a:p>
          <a:p>
            <a:pPr lvl="2" algn="l" rtl="0">
              <a:lnSpc>
                <a:spcPct val="75000"/>
              </a:lnSpc>
              <a:spcBef>
                <a:spcPct val="50000"/>
              </a:spcBef>
              <a:buClr>
                <a:srgbClr val="996633"/>
              </a:buClr>
              <a:buFontTx/>
              <a:buChar char="•"/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( | )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pipe the output to another command.</a:t>
            </a:r>
            <a:r>
              <a:rPr lang="en-US" sz="2000" i="1" dirty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 algn="l" rtl="0">
              <a:lnSpc>
                <a:spcPct val="75000"/>
              </a:lnSpc>
              <a:spcBef>
                <a:spcPct val="50000"/>
              </a:spcBef>
              <a:buClr>
                <a:srgbClr val="996633"/>
              </a:buClr>
              <a:defRPr/>
            </a:pPr>
            <a:endParaRPr lang="en-US" sz="2000" i="1" dirty="0">
              <a:solidFill>
                <a:srgbClr val="9966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rtl="0">
              <a:spcBef>
                <a:spcPct val="50000"/>
              </a:spcBef>
              <a:defRPr/>
            </a:pPr>
            <a:endParaRPr lang="en-US" sz="2000" b="1" u="sng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6" name="Picture 8" descr="Pipe - Redirecting output of 1st command to 2nd without creating temporary fi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1200" y="5575300"/>
            <a:ext cx="3200400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88987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Getting Help with Using the Shell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600200"/>
            <a:ext cx="8686800" cy="4530725"/>
          </a:xfrm>
        </p:spPr>
        <p:txBody>
          <a:bodyPr/>
          <a:lstStyle/>
          <a:p>
            <a:pPr algn="l" rtl="0" eaLnBrk="1" hangingPunct="1">
              <a:buFont typeface="Wingdings" pitchFamily="2" charset="2"/>
              <a:buNone/>
            </a:pPr>
            <a:endParaRPr lang="ar-SA" dirty="0" smtClean="0">
              <a:solidFill>
                <a:srgbClr val="990000"/>
              </a:solidFill>
            </a:endParaRPr>
          </a:p>
          <a:p>
            <a:pPr algn="l" rtl="0" eaLnBrk="1" hangingPunct="1"/>
            <a:r>
              <a:rPr lang="en-US" dirty="0" smtClean="0"/>
              <a:t>Use </a:t>
            </a:r>
            <a:r>
              <a:rPr lang="en-US" sz="3200" b="1" i="1" u="sng" dirty="0" smtClean="0">
                <a:latin typeface="Lucida Console" pitchFamily="49" charset="0"/>
              </a:rPr>
              <a:t>--help</a:t>
            </a:r>
            <a:r>
              <a:rPr lang="en-US" dirty="0" smtClean="0"/>
              <a:t> with the command</a:t>
            </a:r>
            <a:r>
              <a:rPr lang="en-US" dirty="0" smtClean="0">
                <a:solidFill>
                  <a:srgbClr val="990000"/>
                </a:solidFill>
              </a:rPr>
              <a:t> </a:t>
            </a:r>
            <a:r>
              <a:rPr lang="en-US" sz="2400" b="1" dirty="0" smtClean="0">
                <a:solidFill>
                  <a:srgbClr val="990000"/>
                </a:solidFill>
                <a:latin typeface="Lucida Console" pitchFamily="49" charset="0"/>
              </a:rPr>
              <a:t>(date --help)</a:t>
            </a:r>
          </a:p>
          <a:p>
            <a:pPr algn="l" rtl="0" eaLnBrk="1" hangingPunct="1">
              <a:buFont typeface="Wingdings" pitchFamily="2" charset="2"/>
              <a:buNone/>
            </a:pPr>
            <a:endParaRPr lang="en-US" sz="2400" b="1" dirty="0" smtClean="0">
              <a:solidFill>
                <a:srgbClr val="990000"/>
              </a:solidFill>
              <a:latin typeface="Lucida Console" pitchFamily="49" charset="0"/>
            </a:endParaRPr>
          </a:p>
          <a:p>
            <a:pPr algn="l" rtl="0" eaLnBrk="1" hangingPunct="1"/>
            <a:r>
              <a:rPr lang="en-US" dirty="0" smtClean="0"/>
              <a:t>Use the</a:t>
            </a:r>
            <a:r>
              <a:rPr lang="en-US" sz="2400" b="1" dirty="0" smtClean="0">
                <a:solidFill>
                  <a:srgbClr val="990000"/>
                </a:solidFill>
                <a:latin typeface="Lucida Console" pitchFamily="49" charset="0"/>
              </a:rPr>
              <a:t> </a:t>
            </a:r>
            <a:r>
              <a:rPr lang="en-US" sz="3200" b="1" i="1" u="sng" dirty="0" smtClean="0">
                <a:latin typeface="Lucida Console" pitchFamily="49" charset="0"/>
              </a:rPr>
              <a:t>man command</a:t>
            </a:r>
          </a:p>
          <a:p>
            <a:pPr lvl="1" algn="l" rtl="0"/>
            <a:r>
              <a:rPr lang="en-US" sz="2400" dirty="0" smtClean="0">
                <a:latin typeface="Lucida Console" pitchFamily="49" charset="0"/>
              </a:rPr>
              <a:t>man = manual</a:t>
            </a:r>
          </a:p>
          <a:p>
            <a:pPr lvl="1" algn="l" rtl="0"/>
            <a:r>
              <a:rPr lang="en-US" sz="2400" dirty="0" smtClean="0">
                <a:latin typeface="Lucida Console" pitchFamily="49" charset="0"/>
              </a:rPr>
              <a:t>To reading a manual and return to the shell prompt within the open terminal </a:t>
            </a:r>
            <a:r>
              <a:rPr lang="en-US" sz="2400" dirty="0" smtClean="0">
                <a:latin typeface="Lucida Console" pitchFamily="49" charset="0"/>
                <a:sym typeface="Wingdings" pitchFamily="2" charset="2"/>
              </a:rPr>
              <a:t> press q</a:t>
            </a:r>
            <a:endParaRPr lang="en-US" sz="2400" dirty="0" smtClean="0">
              <a:latin typeface="Lucida Console" pitchFamily="49" charset="0"/>
            </a:endParaRPr>
          </a:p>
          <a:p>
            <a:pPr algn="l" rtl="0" eaLnBrk="1" hangingPunct="1"/>
            <a:endParaRPr lang="en-US" sz="3200" b="1" i="1" u="sng" dirty="0" smtClean="0">
              <a:latin typeface="Lucida Console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Understanding file permission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143000"/>
            <a:ext cx="8153400" cy="4530725"/>
          </a:xfrm>
        </p:spPr>
        <p:txBody>
          <a:bodyPr/>
          <a:lstStyle/>
          <a:p>
            <a:pPr algn="l" rtl="0" eaLnBrk="1" hangingPunct="1">
              <a:buClr>
                <a:schemeClr val="accent2"/>
              </a:buClr>
              <a:buFont typeface="Wingdings" pitchFamily="2" charset="2"/>
              <a:buChar char="Ø"/>
              <a:defRPr/>
            </a:pPr>
            <a:r>
              <a:rPr lang="en-US" sz="2600" b="1" i="1" u="sng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Why </a:t>
            </a:r>
          </a:p>
          <a:p>
            <a:pPr algn="l" rtl="0" eaLnBrk="1" hangingPunct="1">
              <a:defRPr/>
            </a:pPr>
            <a:r>
              <a:rPr lang="en-US" sz="2000" smtClean="0"/>
              <a:t>Keep users from accessing other users’ private files</a:t>
            </a:r>
          </a:p>
          <a:p>
            <a:pPr algn="l" rtl="0" eaLnBrk="1" hangingPunct="1">
              <a:defRPr/>
            </a:pPr>
            <a:r>
              <a:rPr lang="en-US" sz="2000" smtClean="0"/>
              <a:t>To protect important system files</a:t>
            </a:r>
          </a:p>
          <a:p>
            <a:pPr algn="l" rtl="0" eaLnBrk="1" hangingPunct="1">
              <a:buClr>
                <a:schemeClr val="tx2"/>
              </a:buClr>
              <a:buFont typeface="Wingdings" pitchFamily="2" charset="2"/>
              <a:buChar char="Ø"/>
              <a:defRPr/>
            </a:pPr>
            <a:r>
              <a:rPr lang="en-US" sz="2600" b="1" i="1" u="sng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permissions bits</a:t>
            </a:r>
          </a:p>
          <a:p>
            <a:pPr algn="l" rtl="0" eaLnBrk="1" hangingPunct="1">
              <a:buClr>
                <a:schemeClr val="tx2"/>
              </a:buClr>
              <a:buFont typeface="Wingdings" pitchFamily="2" charset="2"/>
              <a:buNone/>
              <a:defRPr/>
            </a:pPr>
            <a:r>
              <a:rPr lang="en-US" sz="2600" smtClean="0">
                <a:solidFill>
                  <a:schemeClr val="accent2"/>
                </a:solidFill>
              </a:rPr>
              <a:t>			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rwx rwx rwx</a:t>
            </a:r>
          </a:p>
          <a:p>
            <a:pPr algn="l" rtl="0" eaLnBrk="1" hangingPunct="1">
              <a:buClr>
                <a:schemeClr val="tx2"/>
              </a:buClr>
              <a:buFont typeface="Wingdings" pitchFamily="2" charset="2"/>
              <a:buNone/>
              <a:defRPr/>
            </a:pP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			</a:t>
            </a:r>
            <a:r>
              <a:rPr lang="en-US" sz="1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Owner’s</a:t>
            </a:r>
            <a:r>
              <a:rPr lang="en-US" sz="1400" b="1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|</a:t>
            </a:r>
            <a:r>
              <a:rPr lang="en-US" sz="1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Group </a:t>
            </a:r>
            <a:r>
              <a:rPr lang="en-US" sz="1400" b="1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|</a:t>
            </a:r>
            <a:r>
              <a:rPr lang="en-US" sz="1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Others</a:t>
            </a:r>
          </a:p>
          <a:p>
            <a:pPr algn="l" rtl="0" eaLnBrk="1" hangingPunct="1">
              <a:buClr>
                <a:schemeClr val="tx2"/>
              </a:buClr>
              <a:buFont typeface="Wingdings" pitchFamily="2" charset="2"/>
              <a:buNone/>
              <a:defRPr/>
            </a:pPr>
            <a:r>
              <a:rPr lang="en-US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		r </a:t>
            </a:r>
            <a:r>
              <a:rPr lang="en-US" sz="2000" b="1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</a:t>
            </a:r>
            <a:r>
              <a:rPr lang="en-US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read	w </a:t>
            </a:r>
            <a:r>
              <a:rPr lang="en-US" sz="2000" b="1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</a:t>
            </a:r>
            <a:r>
              <a:rPr lang="en-US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write	x </a:t>
            </a:r>
            <a:r>
              <a:rPr lang="en-US" sz="2000" b="1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</a:t>
            </a:r>
            <a:r>
              <a:rPr lang="en-US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execute	</a:t>
            </a:r>
          </a:p>
          <a:p>
            <a:pPr algn="l" rtl="0" eaLnBrk="1" hangingPunct="1">
              <a:buClr>
                <a:schemeClr val="tx2"/>
              </a:buClr>
              <a:buFont typeface="Wingdings" pitchFamily="2" charset="2"/>
              <a:buNone/>
              <a:defRPr/>
            </a:pPr>
            <a:endParaRPr lang="en-US" sz="20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rtl="0" eaLnBrk="1" hangingPunct="1">
              <a:buClr>
                <a:schemeClr val="tx2"/>
              </a:buClr>
              <a:buFont typeface="Wingdings" pitchFamily="2" charset="2"/>
              <a:buNone/>
              <a:defRPr/>
            </a:pPr>
            <a:endParaRPr lang="en-US" sz="20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rtl="0" eaLnBrk="1" hangingPunct="1">
              <a:defRPr/>
            </a:pPr>
            <a:endParaRPr lang="en-US" sz="2000" smtClean="0"/>
          </a:p>
        </p:txBody>
      </p:sp>
      <p:graphicFrame>
        <p:nvGraphicFramePr>
          <p:cNvPr id="43024" name="Group 16"/>
          <p:cNvGraphicFramePr>
            <a:graphicFrameLocks noGrp="1"/>
          </p:cNvGraphicFramePr>
          <p:nvPr>
            <p:ph sz="half" idx="2"/>
          </p:nvPr>
        </p:nvGraphicFramePr>
        <p:xfrm>
          <a:off x="533400" y="4419600"/>
          <a:ext cx="8153400" cy="1331976"/>
        </p:xfrm>
        <a:graphic>
          <a:graphicData uri="http://schemas.openxmlformats.org/drawingml/2006/table">
            <a:tbl>
              <a:tblPr/>
              <a:tblGrid>
                <a:gridCol w="8153400"/>
              </a:tblGrid>
              <a:tr h="138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ls –al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CC00"/>
                        </a:gs>
                        <a:gs pos="50000">
                          <a:srgbClr val="CCCC00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CCCC00"/>
                        </a:gs>
                      </a:gsLst>
                      <a:lin ang="5400000" scaled="1"/>
                    </a:gradFill>
                  </a:tcPr>
                </a:tc>
              </a:tr>
              <a:tr h="774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-rw-rw-r--        1      chris</a:t>
                      </a:r>
                      <a:r>
                        <a:rPr kumimoji="0" lang="ar-SA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sales        1024     May  10   01:49    ..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drwxr-xr-x      2      chris</a:t>
                      </a:r>
                      <a:r>
                        <a:rPr kumimoji="0" lang="ar-SA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</a:t>
                      </a: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sales        2204     May  18   21:30     .bash_history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CCFF"/>
                        </a:gs>
                        <a:gs pos="50000">
                          <a:srgbClr val="CCCCFF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CCCCFF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Understanding file permission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41475"/>
            <a:ext cx="8229600" cy="4530725"/>
          </a:xfrm>
        </p:spPr>
        <p:txBody>
          <a:bodyPr/>
          <a:lstStyle/>
          <a:p>
            <a:pPr algn="l" rtl="0">
              <a:buNone/>
            </a:pPr>
            <a:r>
              <a:rPr lang="en-US" sz="2000" b="1" dirty="0" smtClean="0"/>
              <a:t>For Files:</a:t>
            </a:r>
            <a:endParaRPr lang="en-US" sz="2000" dirty="0" smtClean="0"/>
          </a:p>
          <a:p>
            <a:pPr lvl="1" algn="l" rtl="0"/>
            <a:r>
              <a:rPr lang="en-US" sz="1600" dirty="0" smtClean="0"/>
              <a:t>"Read" means to be able to open and view the file</a:t>
            </a:r>
          </a:p>
          <a:p>
            <a:pPr lvl="1" algn="l" rtl="0"/>
            <a:r>
              <a:rPr lang="en-US" sz="1600" dirty="0" smtClean="0"/>
              <a:t>"Write" means to overwrite or modify the file</a:t>
            </a:r>
          </a:p>
          <a:p>
            <a:pPr lvl="1" algn="l" rtl="0"/>
            <a:r>
              <a:rPr lang="en-US" sz="1600" dirty="0" smtClean="0"/>
              <a:t>"</a:t>
            </a:r>
            <a:r>
              <a:rPr lang="en-US" sz="1600" dirty="0" err="1" smtClean="0"/>
              <a:t>eXecute</a:t>
            </a:r>
            <a:r>
              <a:rPr lang="en-US" sz="1600" dirty="0" smtClean="0"/>
              <a:t>" means to run the file as a binary</a:t>
            </a:r>
            <a:br>
              <a:rPr lang="en-US" sz="1600" dirty="0" smtClean="0"/>
            </a:br>
            <a:r>
              <a:rPr lang="en-US" sz="1600" dirty="0" smtClean="0">
                <a:cs typeface="Times New Roman"/>
              </a:rPr>
              <a:t> files are executable only if they are programs and shell scripts, not useful for data files.</a:t>
            </a:r>
            <a:endParaRPr lang="en-US" sz="1600" dirty="0" smtClean="0"/>
          </a:p>
          <a:p>
            <a:pPr algn="l" rtl="0">
              <a:buNone/>
            </a:pPr>
            <a:r>
              <a:rPr lang="en-US" sz="2000" b="1" dirty="0" smtClean="0"/>
              <a:t>For Directories:</a:t>
            </a:r>
            <a:endParaRPr lang="en-US" sz="2000" dirty="0" smtClean="0"/>
          </a:p>
          <a:p>
            <a:pPr lvl="1" algn="l" rtl="0"/>
            <a:r>
              <a:rPr lang="en-US" sz="1600" dirty="0" smtClean="0"/>
              <a:t>"Read" means to be able to view the contents of the directory</a:t>
            </a:r>
          </a:p>
          <a:p>
            <a:pPr lvl="1" algn="l" rtl="0"/>
            <a:r>
              <a:rPr lang="en-US" sz="1600" dirty="0" smtClean="0"/>
              <a:t>"Write" means to be able to create new files/directories or delete files/directories  within the directory</a:t>
            </a:r>
          </a:p>
          <a:p>
            <a:pPr lvl="1" algn="l" rtl="0"/>
            <a:r>
              <a:rPr lang="en-US" sz="1600" dirty="0" smtClean="0"/>
              <a:t>"</a:t>
            </a:r>
            <a:r>
              <a:rPr lang="en-US" sz="1600" dirty="0" err="1" smtClean="0"/>
              <a:t>eXecute</a:t>
            </a:r>
            <a:r>
              <a:rPr lang="en-US" sz="1600" dirty="0" smtClean="0"/>
              <a:t>" means to be able to "Change Directory" (</a:t>
            </a:r>
            <a:r>
              <a:rPr lang="en-US" sz="1600" dirty="0" err="1" smtClean="0"/>
              <a:t>cd</a:t>
            </a:r>
            <a:r>
              <a:rPr lang="en-US" sz="1600" dirty="0" smtClean="0"/>
              <a:t>) into the directory = permission to access the directory.</a:t>
            </a:r>
          </a:p>
          <a:p>
            <a:pPr algn="l" rtl="0"/>
            <a:r>
              <a:rPr lang="en-US" sz="2000" b="1" dirty="0" smtClean="0"/>
              <a:t>How to view the permission for a file or directory?</a:t>
            </a:r>
          </a:p>
          <a:p>
            <a:pPr lvl="1" algn="l" rtl="0"/>
            <a:r>
              <a:rPr lang="en-US" sz="1600" b="1" dirty="0" smtClean="0"/>
              <a:t>$ </a:t>
            </a:r>
            <a:r>
              <a:rPr lang="en-US" sz="1600" b="1" dirty="0" err="1" smtClean="0"/>
              <a:t>ls</a:t>
            </a:r>
            <a:r>
              <a:rPr lang="en-US" sz="1600" b="1" dirty="0" smtClean="0"/>
              <a:t> -al</a:t>
            </a:r>
          </a:p>
          <a:p>
            <a:pPr algn="l" rtl="0"/>
            <a:endParaRPr lang="en-US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Understanding file permission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1066800"/>
          <a:ext cx="8229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>
                    <a:solidFill>
                      <a:srgbClr val="F7C5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>
                    <a:solidFill>
                      <a:srgbClr val="F7C5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>
                    <a:solidFill>
                      <a:srgbClr val="F7C5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09600" y="1981200"/>
            <a:ext cx="1524000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 rtl="0"/>
            <a:r>
              <a:rPr lang="en-US" dirty="0" smtClean="0"/>
              <a:t>d </a:t>
            </a:r>
            <a:r>
              <a:rPr lang="en-US" dirty="0" smtClean="0">
                <a:latin typeface="Times New Roman"/>
                <a:cs typeface="Times New Roman"/>
              </a:rPr>
              <a:t>≡ directory</a:t>
            </a:r>
          </a:p>
          <a:p>
            <a:pPr algn="l" rtl="0"/>
            <a:r>
              <a:rPr lang="en-US" dirty="0" smtClean="0">
                <a:latin typeface="Times New Roman"/>
                <a:cs typeface="Times New Roman"/>
              </a:rPr>
              <a:t>-</a:t>
            </a:r>
            <a:r>
              <a:rPr lang="en-US" dirty="0" smtClean="0"/>
              <a:t> </a:t>
            </a:r>
            <a:r>
              <a:rPr lang="en-US" dirty="0" smtClean="0">
                <a:latin typeface="Times New Roman"/>
                <a:cs typeface="Times New Roman"/>
              </a:rPr>
              <a:t>≡ file</a:t>
            </a:r>
          </a:p>
          <a:p>
            <a:pPr algn="l" rtl="0"/>
            <a:endParaRPr lang="en-US" dirty="0"/>
          </a:p>
        </p:txBody>
      </p:sp>
      <p:cxnSp>
        <p:nvCxnSpPr>
          <p:cNvPr id="10" name="Straight Arrow Connector 9"/>
          <p:cNvCxnSpPr>
            <a:stCxn id="8" idx="0"/>
          </p:cNvCxnSpPr>
          <p:nvPr/>
        </p:nvCxnSpPr>
        <p:spPr bwMode="auto">
          <a:xfrm rot="16200000" flipV="1">
            <a:off x="914400" y="1524000"/>
            <a:ext cx="533400" cy="3810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2" name="Right Brace 11"/>
          <p:cNvSpPr/>
          <p:nvPr/>
        </p:nvSpPr>
        <p:spPr bwMode="auto">
          <a:xfrm rot="5400000">
            <a:off x="2247900" y="723900"/>
            <a:ext cx="228600" cy="1981200"/>
          </a:xfrm>
          <a:prstGeom prst="rightBrace">
            <a:avLst/>
          </a:prstGeom>
          <a:solidFill>
            <a:srgbClr val="F7C5F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86000" y="2743200"/>
            <a:ext cx="15240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 rtl="0"/>
            <a:r>
              <a:rPr lang="en-US" dirty="0" smtClean="0"/>
              <a:t>Permission for the owner</a:t>
            </a:r>
            <a:endParaRPr lang="en-US" dirty="0"/>
          </a:p>
        </p:txBody>
      </p:sp>
      <p:cxnSp>
        <p:nvCxnSpPr>
          <p:cNvPr id="15" name="Straight Arrow Connector 14"/>
          <p:cNvCxnSpPr>
            <a:stCxn id="13" idx="0"/>
            <a:endCxn id="12" idx="1"/>
          </p:cNvCxnSpPr>
          <p:nvPr/>
        </p:nvCxnSpPr>
        <p:spPr bwMode="auto">
          <a:xfrm rot="16200000" flipV="1">
            <a:off x="2247900" y="1943100"/>
            <a:ext cx="914400" cy="6858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6" name="Right Brace 15"/>
          <p:cNvSpPr/>
          <p:nvPr/>
        </p:nvSpPr>
        <p:spPr bwMode="auto">
          <a:xfrm rot="5400000">
            <a:off x="4838700" y="723900"/>
            <a:ext cx="228600" cy="1981200"/>
          </a:xfrm>
          <a:prstGeom prst="rightBrac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91000" y="2514600"/>
            <a:ext cx="15240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 rtl="0"/>
            <a:r>
              <a:rPr lang="en-US" dirty="0" smtClean="0"/>
              <a:t>Permission for the group</a:t>
            </a:r>
            <a:endParaRPr lang="en-US" dirty="0"/>
          </a:p>
        </p:txBody>
      </p:sp>
      <p:cxnSp>
        <p:nvCxnSpPr>
          <p:cNvPr id="20" name="Straight Arrow Connector 19"/>
          <p:cNvCxnSpPr>
            <a:stCxn id="18" idx="0"/>
            <a:endCxn id="16" idx="1"/>
          </p:cNvCxnSpPr>
          <p:nvPr/>
        </p:nvCxnSpPr>
        <p:spPr bwMode="auto">
          <a:xfrm rot="5400000" flipH="1" flipV="1">
            <a:off x="4610100" y="2171700"/>
            <a:ext cx="685800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1" name="Right Brace 20"/>
          <p:cNvSpPr/>
          <p:nvPr/>
        </p:nvSpPr>
        <p:spPr bwMode="auto">
          <a:xfrm rot="5400000">
            <a:off x="7277100" y="723900"/>
            <a:ext cx="228600" cy="1981200"/>
          </a:xfrm>
          <a:prstGeom prst="rightBrace">
            <a:avLst/>
          </a:prstGeom>
          <a:solidFill>
            <a:schemeClr val="accent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553200" y="2514600"/>
            <a:ext cx="18288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 rtl="0"/>
            <a:r>
              <a:rPr lang="en-US" dirty="0" smtClean="0"/>
              <a:t>Permission for the others</a:t>
            </a:r>
            <a:endParaRPr lang="en-US" dirty="0"/>
          </a:p>
        </p:txBody>
      </p:sp>
      <p:cxnSp>
        <p:nvCxnSpPr>
          <p:cNvPr id="24" name="Straight Arrow Connector 23"/>
          <p:cNvCxnSpPr>
            <a:stCxn id="22" idx="0"/>
            <a:endCxn id="21" idx="1"/>
          </p:cNvCxnSpPr>
          <p:nvPr/>
        </p:nvCxnSpPr>
        <p:spPr bwMode="auto">
          <a:xfrm rot="16200000" flipV="1">
            <a:off x="7086600" y="2133600"/>
            <a:ext cx="685800" cy="762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5" name="TextBox 24"/>
          <p:cNvSpPr txBox="1"/>
          <p:nvPr/>
        </p:nvSpPr>
        <p:spPr>
          <a:xfrm>
            <a:off x="304800" y="4038600"/>
            <a:ext cx="6292107" cy="4566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>
                <a:latin typeface="+mn-lt"/>
              </a:rPr>
              <a:t> if the permission field is  -  </a:t>
            </a:r>
            <a:r>
              <a:rPr lang="en-US" dirty="0" smtClean="0">
                <a:latin typeface="+mn-lt"/>
                <a:sym typeface="Wingdings" pitchFamily="2" charset="2"/>
              </a:rPr>
              <a:t> the permission is not given.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Understanding file permission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sz="2000" dirty="0" smtClean="0"/>
              <a:t>Only the </a:t>
            </a:r>
            <a:r>
              <a:rPr lang="en-US" sz="2000" b="1" dirty="0" smtClean="0"/>
              <a:t>owner</a:t>
            </a:r>
            <a:r>
              <a:rPr lang="en-US" sz="2000" dirty="0" smtClean="0"/>
              <a:t> of a file can change its permission.</a:t>
            </a:r>
          </a:p>
          <a:p>
            <a:pPr algn="l" rtl="0"/>
            <a:r>
              <a:rPr lang="en-US" sz="2000" dirty="0" smtClean="0"/>
              <a:t>How to set file permission?</a:t>
            </a:r>
          </a:p>
          <a:p>
            <a:pPr lvl="1" algn="l" rtl="0"/>
            <a:r>
              <a:rPr lang="en-US" sz="1800" dirty="0" smtClean="0"/>
              <a:t>Use the command </a:t>
            </a:r>
            <a:r>
              <a:rPr lang="en-US" sz="1800" b="1" dirty="0" err="1" smtClean="0"/>
              <a:t>chmod</a:t>
            </a:r>
            <a:r>
              <a:rPr lang="en-US" sz="1800" dirty="0" smtClean="0"/>
              <a:t>(</a:t>
            </a:r>
            <a:r>
              <a:rPr lang="en-US" sz="1800" b="1" dirty="0" smtClean="0">
                <a:solidFill>
                  <a:srgbClr val="FF0000"/>
                </a:solidFill>
              </a:rPr>
              <a:t>ch</a:t>
            </a:r>
            <a:r>
              <a:rPr lang="en-US" sz="1800" dirty="0" smtClean="0"/>
              <a:t>ange file </a:t>
            </a:r>
            <a:r>
              <a:rPr lang="en-US" sz="1800" b="1" dirty="0" smtClean="0">
                <a:solidFill>
                  <a:srgbClr val="FF0000"/>
                </a:solidFill>
              </a:rPr>
              <a:t>mod</a:t>
            </a:r>
            <a:r>
              <a:rPr lang="en-US" sz="1800" dirty="0" smtClean="0"/>
              <a:t>e bits).</a:t>
            </a:r>
          </a:p>
          <a:p>
            <a:pPr lvl="1" algn="l" rtl="0"/>
            <a:endParaRPr lang="en-US" sz="1800" dirty="0" smtClean="0"/>
          </a:p>
          <a:p>
            <a:pPr algn="l" rtl="0"/>
            <a:r>
              <a:rPr lang="en-US" sz="2200" b="1" dirty="0" err="1" smtClean="0"/>
              <a:t>chmod</a:t>
            </a:r>
            <a:r>
              <a:rPr lang="en-US" sz="2200" dirty="0" smtClean="0"/>
              <a:t> has two notations:</a:t>
            </a:r>
          </a:p>
          <a:p>
            <a:pPr lvl="1" algn="l" rtl="0"/>
            <a:r>
              <a:rPr lang="en-US" sz="1800" dirty="0" smtClean="0"/>
              <a:t>Numeric(octal) notation.</a:t>
            </a:r>
          </a:p>
          <a:p>
            <a:pPr lvl="1" algn="l" rtl="0"/>
            <a:r>
              <a:rPr lang="en-US" sz="1800" dirty="0" smtClean="0"/>
              <a:t>Symbolic notation.</a:t>
            </a:r>
          </a:p>
          <a:p>
            <a:pPr algn="l" rtl="0">
              <a:buNone/>
            </a:pPr>
            <a:endParaRPr lang="en-US" sz="2000" dirty="0" smtClean="0"/>
          </a:p>
          <a:p>
            <a:pPr algn="l" rtl="0"/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382000" cy="1139825"/>
          </a:xfrm>
        </p:spPr>
        <p:txBody>
          <a:bodyPr/>
          <a:lstStyle/>
          <a:p>
            <a:r>
              <a:rPr lang="en-US" sz="4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Change permission on a file - numeric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7925"/>
          </a:xfrm>
        </p:spPr>
        <p:txBody>
          <a:bodyPr/>
          <a:lstStyle/>
          <a:p>
            <a:pPr algn="l" rtl="0"/>
            <a:r>
              <a:rPr lang="en-US" sz="2000" dirty="0" smtClean="0"/>
              <a:t>the file permissions aren't represented by characters. Instead, they are represented by a </a:t>
            </a:r>
            <a:r>
              <a:rPr lang="en-US" sz="2000" u="sng" dirty="0" smtClean="0"/>
              <a:t>three-digit octal number</a:t>
            </a:r>
            <a:r>
              <a:rPr lang="en-US" sz="2000" dirty="0" smtClean="0"/>
              <a:t>.</a:t>
            </a:r>
          </a:p>
          <a:p>
            <a:pPr algn="l" rtl="0"/>
            <a:r>
              <a:rPr lang="en-US" sz="2000" b="1" dirty="0" smtClean="0"/>
              <a:t>4 </a:t>
            </a:r>
            <a:r>
              <a:rPr lang="en-US" sz="2000" dirty="0" smtClean="0"/>
              <a:t>= read (r)</a:t>
            </a:r>
            <a:br>
              <a:rPr lang="en-US" sz="2000" dirty="0" smtClean="0"/>
            </a:br>
            <a:r>
              <a:rPr lang="en-US" sz="2000" b="1" dirty="0" smtClean="0"/>
              <a:t>2</a:t>
            </a:r>
            <a:r>
              <a:rPr lang="en-US" sz="2000" dirty="0" smtClean="0"/>
              <a:t> = write (w)</a:t>
            </a:r>
            <a:br>
              <a:rPr lang="en-US" sz="2000" dirty="0" smtClean="0"/>
            </a:br>
            <a:r>
              <a:rPr lang="en-US" sz="2000" b="1" dirty="0" smtClean="0"/>
              <a:t>1</a:t>
            </a:r>
            <a:r>
              <a:rPr lang="en-US" sz="2000" dirty="0" smtClean="0"/>
              <a:t> = execute (x)</a:t>
            </a:r>
            <a:br>
              <a:rPr lang="en-US" sz="2000" dirty="0" smtClean="0"/>
            </a:br>
            <a:r>
              <a:rPr lang="en-US" sz="2000" b="1" dirty="0" smtClean="0"/>
              <a:t>0</a:t>
            </a:r>
            <a:r>
              <a:rPr lang="en-US" sz="2000" dirty="0" smtClean="0"/>
              <a:t> = no permission (-)</a:t>
            </a:r>
          </a:p>
          <a:p>
            <a:pPr algn="l" rtl="0"/>
            <a:endParaRPr lang="en-US" sz="2000" dirty="0" smtClean="0"/>
          </a:p>
          <a:p>
            <a:pPr algn="l" rtl="0">
              <a:buNone/>
            </a:pPr>
            <a:endParaRPr lang="en-US" sz="2000" dirty="0" smtClean="0"/>
          </a:p>
          <a:p>
            <a:pPr algn="l" rtl="0"/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495800" y="2362200"/>
          <a:ext cx="43434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/>
                <a:gridCol w="901931"/>
                <a:gridCol w="1026622"/>
                <a:gridCol w="150044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Octal#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(421)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Binary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permission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0+0+0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000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---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0+0+1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001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--x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0+2+0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010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-w-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0+2+1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011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wx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4+0+0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r--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4+0+1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r-x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4+2+0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rw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4+2+1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rwx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308064" y="3276600"/>
            <a:ext cx="69923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725</a:t>
            </a:r>
            <a:endParaRPr lang="en-US" sz="2400" dirty="0"/>
          </a:p>
        </p:txBody>
      </p:sp>
      <p:cxnSp>
        <p:nvCxnSpPr>
          <p:cNvPr id="9" name="Straight Arrow Connector 8"/>
          <p:cNvCxnSpPr>
            <a:endCxn id="14" idx="0"/>
          </p:cNvCxnSpPr>
          <p:nvPr/>
        </p:nvCxnSpPr>
        <p:spPr bwMode="auto">
          <a:xfrm rot="5400000">
            <a:off x="2305475" y="3905376"/>
            <a:ext cx="685006" cy="3864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1" name="Straight Arrow Connector 10"/>
          <p:cNvCxnSpPr>
            <a:endCxn id="18" idx="0"/>
          </p:cNvCxnSpPr>
          <p:nvPr/>
        </p:nvCxnSpPr>
        <p:spPr bwMode="auto">
          <a:xfrm>
            <a:off x="2895107" y="3657600"/>
            <a:ext cx="1028948" cy="6096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2" name="TextBox 11"/>
          <p:cNvSpPr txBox="1"/>
          <p:nvPr/>
        </p:nvSpPr>
        <p:spPr>
          <a:xfrm>
            <a:off x="685307" y="4267200"/>
            <a:ext cx="83869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4+2+1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09311" y="4267200"/>
            <a:ext cx="83869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0+2+0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 bwMode="auto">
          <a:xfrm rot="10800000" flipV="1">
            <a:off x="1294907" y="3657600"/>
            <a:ext cx="1143000" cy="6096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8" name="TextBox 17"/>
          <p:cNvSpPr txBox="1"/>
          <p:nvPr/>
        </p:nvSpPr>
        <p:spPr>
          <a:xfrm>
            <a:off x="3504709" y="4267200"/>
            <a:ext cx="83869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4+0+1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837707" y="5650468"/>
            <a:ext cx="543739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err="1" smtClean="0"/>
              <a:t>rwx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2389840" y="5650468"/>
            <a:ext cx="50526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-w-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3733307" y="5638800"/>
            <a:ext cx="4539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r-x</a:t>
            </a:r>
            <a:endParaRPr lang="en-US" dirty="0"/>
          </a:p>
        </p:txBody>
      </p:sp>
      <p:cxnSp>
        <p:nvCxnSpPr>
          <p:cNvPr id="24" name="Straight Arrow Connector 23"/>
          <p:cNvCxnSpPr>
            <a:stCxn id="12" idx="2"/>
            <a:endCxn id="20" idx="0"/>
          </p:cNvCxnSpPr>
          <p:nvPr/>
        </p:nvCxnSpPr>
        <p:spPr bwMode="auto">
          <a:xfrm rot="16200000" flipH="1">
            <a:off x="600147" y="5141038"/>
            <a:ext cx="1013936" cy="492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6" name="Straight Arrow Connector 25"/>
          <p:cNvCxnSpPr>
            <a:stCxn id="14" idx="2"/>
            <a:endCxn id="21" idx="0"/>
          </p:cNvCxnSpPr>
          <p:nvPr/>
        </p:nvCxnSpPr>
        <p:spPr bwMode="auto">
          <a:xfrm rot="16200000" flipH="1">
            <a:off x="2128597" y="5136591"/>
            <a:ext cx="1013936" cy="1381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9" name="Straight Arrow Connector 28"/>
          <p:cNvCxnSpPr>
            <a:stCxn id="18" idx="2"/>
            <a:endCxn id="22" idx="0"/>
          </p:cNvCxnSpPr>
          <p:nvPr/>
        </p:nvCxnSpPr>
        <p:spPr bwMode="auto">
          <a:xfrm rot="16200000" flipH="1">
            <a:off x="3441039" y="5119547"/>
            <a:ext cx="1002268" cy="3623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1" name="TextBox 30"/>
          <p:cNvSpPr txBox="1"/>
          <p:nvPr/>
        </p:nvSpPr>
        <p:spPr>
          <a:xfrm>
            <a:off x="177731" y="3276600"/>
            <a:ext cx="2108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If the permission is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39825"/>
          </a:xfrm>
        </p:spPr>
        <p:txBody>
          <a:bodyPr/>
          <a:lstStyle/>
          <a:p>
            <a:r>
              <a:rPr lang="en-US" sz="4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Change permission on a file – symbolic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92725"/>
          </a:xfrm>
        </p:spPr>
        <p:txBody>
          <a:bodyPr/>
          <a:lstStyle/>
          <a:p>
            <a:pPr algn="l" rtl="0"/>
            <a:r>
              <a:rPr lang="en-US" sz="2400" dirty="0" smtClean="0"/>
              <a:t>Permissions are represented by characters </a:t>
            </a:r>
            <a:r>
              <a:rPr lang="en-US" sz="2400" dirty="0" err="1" smtClean="0"/>
              <a:t>rwx</a:t>
            </a:r>
            <a:endParaRPr lang="en-US" sz="2400" dirty="0" smtClean="0"/>
          </a:p>
          <a:p>
            <a:pPr algn="l" rtl="0"/>
            <a:endParaRPr lang="en-US" sz="2000" dirty="0" smtClean="0"/>
          </a:p>
          <a:p>
            <a:pPr algn="l" rtl="0">
              <a:buNone/>
            </a:pPr>
            <a:endParaRPr lang="en-US" sz="2000" dirty="0" smtClean="0"/>
          </a:p>
          <a:p>
            <a:pPr algn="l" rtl="0"/>
            <a:r>
              <a:rPr lang="en-US" sz="2000" dirty="0" smtClean="0"/>
              <a:t>This gives “</a:t>
            </a:r>
            <a:r>
              <a:rPr lang="en-US" sz="2000" b="1" dirty="0" smtClean="0"/>
              <a:t>who</a:t>
            </a:r>
            <a:r>
              <a:rPr lang="en-US" sz="2000" dirty="0" smtClean="0"/>
              <a:t>” the specified </a:t>
            </a:r>
            <a:r>
              <a:rPr lang="en-US" sz="2000" b="1" dirty="0" smtClean="0"/>
              <a:t>permissions</a:t>
            </a:r>
            <a:r>
              <a:rPr lang="en-US" sz="2000" dirty="0" smtClean="0"/>
              <a:t> for a given </a:t>
            </a:r>
            <a:r>
              <a:rPr lang="en-US" sz="2000" b="1" dirty="0" smtClean="0"/>
              <a:t>filename.</a:t>
            </a:r>
          </a:p>
          <a:p>
            <a:pPr algn="l" rtl="0"/>
            <a:r>
              <a:rPr lang="en-US" sz="2000" dirty="0" smtClean="0"/>
              <a:t>The “who” is a list of letters re going to be giving permissions to. These may be specified in any order.</a:t>
            </a:r>
          </a:p>
          <a:p>
            <a:pPr algn="l" rtl="0"/>
            <a:endParaRPr lang="en-US" sz="2000" dirty="0" smtClean="0"/>
          </a:p>
          <a:p>
            <a:pPr algn="l" rtl="0"/>
            <a:endParaRPr lang="en-US" sz="2000" dirty="0" smtClean="0"/>
          </a:p>
          <a:p>
            <a:pPr algn="l" rtl="0"/>
            <a:endParaRPr lang="en-US" sz="2000" dirty="0" smtClean="0"/>
          </a:p>
          <a:p>
            <a:pPr algn="l" rtl="0"/>
            <a:endParaRPr lang="en-US" sz="2000" dirty="0" smtClean="0"/>
          </a:p>
          <a:p>
            <a:pPr algn="l" rtl="0"/>
            <a:endParaRPr lang="en-US" sz="2000" dirty="0" smtClean="0"/>
          </a:p>
          <a:p>
            <a:pPr algn="l" rtl="0"/>
            <a:r>
              <a:rPr lang="en-US" sz="2000" dirty="0" smtClean="0"/>
              <a:t>+ </a:t>
            </a:r>
            <a:r>
              <a:rPr lang="en-US" sz="2000" dirty="0" smtClean="0">
                <a:sym typeface="Wingdings" pitchFamily="2" charset="2"/>
              </a:rPr>
              <a:t> add the selected permission.</a:t>
            </a:r>
            <a:endParaRPr lang="en-US" sz="2000" dirty="0" smtClean="0"/>
          </a:p>
          <a:p>
            <a:pPr algn="l" rtl="0"/>
            <a:r>
              <a:rPr lang="en-US" sz="2000" dirty="0" smtClean="0"/>
              <a:t>- </a:t>
            </a:r>
            <a:r>
              <a:rPr lang="en-US" sz="2000" dirty="0" smtClean="0">
                <a:sym typeface="Wingdings" pitchFamily="2" charset="2"/>
              </a:rPr>
              <a:t> remove the selected permission.</a:t>
            </a:r>
            <a:endParaRPr lang="en-US" sz="2000" dirty="0" smtClean="0"/>
          </a:p>
          <a:p>
            <a:pPr algn="l" rtl="0"/>
            <a:endParaRPr lang="en-US" sz="2400" dirty="0" smtClean="0"/>
          </a:p>
          <a:p>
            <a:pPr algn="l" rtl="0"/>
            <a:endParaRPr lang="en-US" sz="2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143000" y="1391920"/>
          <a:ext cx="6095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1824"/>
                <a:gridCol w="1071824"/>
                <a:gridCol w="334945"/>
                <a:gridCol w="1808703"/>
                <a:gridCol w="180870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chmod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who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+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permission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filename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-</a:t>
                      </a:r>
                      <a:endParaRPr 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09600" y="3276600"/>
          <a:ext cx="7543800" cy="1559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934200"/>
              </a:tblGrid>
              <a:tr h="38989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The </a:t>
                      </a:r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ser who owns the file (this means “you.”) 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989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The </a:t>
                      </a:r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g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roup the file belongs to.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989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 </a:t>
                      </a:r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r>
                        <a:rPr lang="en-US" dirty="0" smtClean="0"/>
                        <a:t>ther users not in the file’s group.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989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 </a:t>
                      </a:r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ll</a:t>
                      </a:r>
                      <a:r>
                        <a:rPr lang="en-US" dirty="0" smtClean="0"/>
                        <a:t> of the above (an abbreviation for </a:t>
                      </a:r>
                      <a:r>
                        <a:rPr lang="en-US" dirty="0" err="1" smtClean="0"/>
                        <a:t>ugo</a:t>
                      </a:r>
                      <a:r>
                        <a:rPr lang="en-US" dirty="0" smtClean="0"/>
                        <a:t>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Change permission on a file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143000"/>
            <a:ext cx="8077200" cy="609600"/>
          </a:xfrm>
          <a:noFill/>
          <a:ln w="57150" cmpd="thinThick">
            <a:solidFill>
              <a:schemeClr val="tx2"/>
            </a:solidFill>
          </a:ln>
        </p:spPr>
        <p:txBody>
          <a:bodyPr/>
          <a:lstStyle/>
          <a:p>
            <a:pPr algn="ctr" rtl="0" eaLnBrk="1" hangingPunct="1">
              <a:buFont typeface="Wingdings" pitchFamily="2" charset="2"/>
              <a:buNone/>
            </a:pPr>
            <a:r>
              <a:rPr lang="en-US" sz="2600" smtClean="0"/>
              <a:t>For r, w, x octal value is 4,2,1 respectively</a:t>
            </a:r>
          </a:p>
        </p:txBody>
      </p:sp>
      <p:graphicFrame>
        <p:nvGraphicFramePr>
          <p:cNvPr id="46116" name="Group 36"/>
          <p:cNvGraphicFramePr>
            <a:graphicFrameLocks noGrp="1"/>
          </p:cNvGraphicFramePr>
          <p:nvPr>
            <p:ph sz="quarter" idx="2"/>
          </p:nvPr>
        </p:nvGraphicFramePr>
        <p:xfrm>
          <a:off x="533400" y="1812925"/>
          <a:ext cx="8229600" cy="100584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chmod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777  file-name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	      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6633"/>
                          </a:solidFill>
                          <a:effectLst/>
                          <a:latin typeface="Arial" charset="0"/>
                          <a:cs typeface="Arial" charset="0"/>
                          <a:sym typeface="Wingdings" pitchFamily="2" charset="2"/>
                        </a:rPr>
                        <a:t>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  <a:sym typeface="Wingdings" pitchFamily="2" charset="2"/>
                        </a:rPr>
                        <a:t> 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rwx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6633"/>
                          </a:solidFill>
                          <a:effectLst/>
                          <a:latin typeface="Arial" charset="0"/>
                          <a:cs typeface="Arial" charset="0"/>
                        </a:rPr>
                        <a:t>rwx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rwx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chmod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755  file-name       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6633"/>
                          </a:solidFill>
                          <a:effectLst/>
                          <a:latin typeface="Arial" charset="0"/>
                          <a:cs typeface="Arial" charset="0"/>
                          <a:sym typeface="Wingdings" pitchFamily="2" charset="2"/>
                        </a:rPr>
                        <a:t>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rwx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6633"/>
                          </a:solidFill>
                          <a:effectLst/>
                          <a:latin typeface="Arial" charset="0"/>
                          <a:cs typeface="Arial" charset="0"/>
                        </a:rPr>
                        <a:t>r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6633"/>
                          </a:solidFill>
                          <a:effectLst/>
                          <a:latin typeface="Arial" charset="0"/>
                          <a:cs typeface="Arial" charset="0"/>
                        </a:rPr>
                        <a:t>-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6633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-x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1274" name="Rectangle 21"/>
          <p:cNvSpPr>
            <a:spLocks noChangeArrowheads="1"/>
          </p:cNvSpPr>
          <p:nvPr/>
        </p:nvSpPr>
        <p:spPr bwMode="auto">
          <a:xfrm>
            <a:off x="762000" y="3048000"/>
            <a:ext cx="7696200" cy="609600"/>
          </a:xfrm>
          <a:prstGeom prst="rect">
            <a:avLst/>
          </a:prstGeom>
          <a:noFill/>
          <a:ln w="57150" cmpd="thinThick"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l" rtl="0">
              <a:spcBef>
                <a:spcPct val="50000"/>
              </a:spcBef>
            </a:pPr>
            <a:r>
              <a:rPr lang="en-US" sz="2600"/>
              <a:t>owner</a:t>
            </a:r>
            <a:r>
              <a:rPr lang="en-US" sz="2600">
                <a:solidFill>
                  <a:srgbClr val="990000"/>
                </a:solidFill>
              </a:rPr>
              <a:t>(u)</a:t>
            </a:r>
            <a:r>
              <a:rPr lang="en-US" sz="2600"/>
              <a:t>  group</a:t>
            </a:r>
            <a:r>
              <a:rPr lang="en-US" sz="2600">
                <a:solidFill>
                  <a:srgbClr val="990000"/>
                </a:solidFill>
              </a:rPr>
              <a:t>(g)</a:t>
            </a:r>
            <a:r>
              <a:rPr lang="en-US" sz="2600">
                <a:solidFill>
                  <a:srgbClr val="FF0066"/>
                </a:solidFill>
              </a:rPr>
              <a:t> </a:t>
            </a:r>
            <a:r>
              <a:rPr lang="en-US" sz="2600"/>
              <a:t> other</a:t>
            </a:r>
            <a:r>
              <a:rPr lang="en-US" sz="2600">
                <a:solidFill>
                  <a:srgbClr val="990000"/>
                </a:solidFill>
              </a:rPr>
              <a:t>(o)</a:t>
            </a:r>
            <a:r>
              <a:rPr lang="en-US" sz="2600"/>
              <a:t>  all</a:t>
            </a:r>
            <a:r>
              <a:rPr lang="en-US" sz="2600">
                <a:solidFill>
                  <a:srgbClr val="990000"/>
                </a:solidFill>
              </a:rPr>
              <a:t>(a)</a:t>
            </a:r>
            <a:r>
              <a:rPr lang="en-US" sz="2600">
                <a:solidFill>
                  <a:srgbClr val="FF0066"/>
                </a:solidFill>
              </a:rPr>
              <a:t>        </a:t>
            </a:r>
            <a:r>
              <a:rPr lang="en-US" sz="2600" b="1">
                <a:solidFill>
                  <a:schemeClr val="tx2"/>
                </a:solidFill>
              </a:rPr>
              <a:t>rwx</a:t>
            </a:r>
            <a:r>
              <a:rPr lang="en-US" sz="2600" b="1">
                <a:solidFill>
                  <a:srgbClr val="996633"/>
                </a:solidFill>
              </a:rPr>
              <a:t>rwx</a:t>
            </a:r>
            <a:r>
              <a:rPr lang="en-US" sz="2600" b="1">
                <a:solidFill>
                  <a:srgbClr val="990000"/>
                </a:solidFill>
              </a:rPr>
              <a:t>rwx</a:t>
            </a:r>
            <a:endParaRPr lang="en-US" sz="2600"/>
          </a:p>
          <a:p>
            <a:pPr marL="342900" indent="-342900" algn="ctr" rtl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sz="2600"/>
          </a:p>
        </p:txBody>
      </p:sp>
      <p:graphicFrame>
        <p:nvGraphicFramePr>
          <p:cNvPr id="46117" name="Group 37"/>
          <p:cNvGraphicFramePr>
            <a:graphicFrameLocks noGrp="1"/>
          </p:cNvGraphicFramePr>
          <p:nvPr>
            <p:ph sz="quarter" idx="3"/>
          </p:nvPr>
        </p:nvGraphicFramePr>
        <p:xfrm>
          <a:off x="381000" y="3733800"/>
          <a:ext cx="8382000" cy="1005840"/>
        </p:xfrm>
        <a:graphic>
          <a:graphicData uri="http://schemas.openxmlformats.org/drawingml/2006/table">
            <a:tbl>
              <a:tblPr/>
              <a:tblGrid>
                <a:gridCol w="8382000"/>
              </a:tblGrid>
              <a:tr h="935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chmod  a-w  file-name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	           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33"/>
                          </a:solidFill>
                          <a:effectLst/>
                          <a:latin typeface="Arial" charset="0"/>
                          <a:cs typeface="Arial" charset="0"/>
                          <a:sym typeface="Wingdings" pitchFamily="2" charset="2"/>
                        </a:rPr>
                        <a:t>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r-x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33"/>
                          </a:solidFill>
                          <a:effectLst/>
                          <a:latin typeface="Arial" charset="0"/>
                          <a:cs typeface="Arial" charset="0"/>
                        </a:rPr>
                        <a:t>r-x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r-x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chmod  go-rwx  file-name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	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33"/>
                          </a:solidFill>
                          <a:effectLst/>
                          <a:latin typeface="Arial" charset="0"/>
                          <a:cs typeface="Arial" charset="0"/>
                          <a:sym typeface="Wingdings" pitchFamily="2" charset="2"/>
                        </a:rPr>
                        <a:t>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rwx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33"/>
                          </a:solidFill>
                          <a:effectLst/>
                          <a:latin typeface="Arial" charset="0"/>
                          <a:cs typeface="Arial" charset="0"/>
                        </a:rPr>
                        <a:t>---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---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1281" name="Rectangle 38"/>
          <p:cNvSpPr>
            <a:spLocks noChangeArrowheads="1"/>
          </p:cNvSpPr>
          <p:nvPr/>
        </p:nvSpPr>
        <p:spPr bwMode="auto">
          <a:xfrm>
            <a:off x="762000" y="4876800"/>
            <a:ext cx="7696200" cy="609600"/>
          </a:xfrm>
          <a:prstGeom prst="rect">
            <a:avLst/>
          </a:prstGeom>
          <a:noFill/>
          <a:ln w="57150" cmpd="thinThick"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l" rtl="0">
              <a:spcBef>
                <a:spcPct val="50000"/>
              </a:spcBef>
            </a:pPr>
            <a:r>
              <a:rPr lang="en-US" sz="2600"/>
              <a:t>owner</a:t>
            </a:r>
            <a:r>
              <a:rPr lang="en-US" sz="2600">
                <a:solidFill>
                  <a:srgbClr val="990000"/>
                </a:solidFill>
              </a:rPr>
              <a:t>(u)</a:t>
            </a:r>
            <a:r>
              <a:rPr lang="en-US" sz="2600"/>
              <a:t>  group</a:t>
            </a:r>
            <a:r>
              <a:rPr lang="en-US" sz="2600">
                <a:solidFill>
                  <a:srgbClr val="990000"/>
                </a:solidFill>
              </a:rPr>
              <a:t>(g)</a:t>
            </a:r>
            <a:r>
              <a:rPr lang="en-US" sz="2600">
                <a:solidFill>
                  <a:srgbClr val="FF0066"/>
                </a:solidFill>
              </a:rPr>
              <a:t> </a:t>
            </a:r>
            <a:r>
              <a:rPr lang="en-US" sz="2600"/>
              <a:t> other</a:t>
            </a:r>
            <a:r>
              <a:rPr lang="en-US" sz="2600">
                <a:solidFill>
                  <a:srgbClr val="990000"/>
                </a:solidFill>
              </a:rPr>
              <a:t>(o)</a:t>
            </a:r>
            <a:r>
              <a:rPr lang="en-US" sz="2600"/>
              <a:t>  all</a:t>
            </a:r>
            <a:r>
              <a:rPr lang="en-US" sz="2600">
                <a:solidFill>
                  <a:srgbClr val="990000"/>
                </a:solidFill>
              </a:rPr>
              <a:t>(a)</a:t>
            </a:r>
            <a:r>
              <a:rPr lang="en-US" sz="2600">
                <a:solidFill>
                  <a:srgbClr val="FF0066"/>
                </a:solidFill>
              </a:rPr>
              <a:t>        </a:t>
            </a:r>
            <a:r>
              <a:rPr lang="en-US" sz="2600" b="1">
                <a:solidFill>
                  <a:schemeClr val="tx2"/>
                </a:solidFill>
              </a:rPr>
              <a:t>---</a:t>
            </a:r>
            <a:r>
              <a:rPr lang="en-US" sz="2600" b="1">
                <a:solidFill>
                  <a:srgbClr val="996633"/>
                </a:solidFill>
              </a:rPr>
              <a:t>---</a:t>
            </a:r>
            <a:r>
              <a:rPr lang="en-US" sz="2600" b="1">
                <a:solidFill>
                  <a:srgbClr val="990000"/>
                </a:solidFill>
              </a:rPr>
              <a:t>---</a:t>
            </a:r>
            <a:endParaRPr lang="en-US" sz="2600"/>
          </a:p>
          <a:p>
            <a:pPr marL="342900" indent="-342900" algn="ctr" rtl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sz="2600"/>
          </a:p>
        </p:txBody>
      </p:sp>
      <p:graphicFrame>
        <p:nvGraphicFramePr>
          <p:cNvPr id="46126" name="Group 46"/>
          <p:cNvGraphicFramePr>
            <a:graphicFrameLocks noGrp="1"/>
          </p:cNvGraphicFramePr>
          <p:nvPr/>
        </p:nvGraphicFramePr>
        <p:xfrm>
          <a:off x="381000" y="5638800"/>
          <a:ext cx="8382000" cy="487680"/>
        </p:xfrm>
        <a:graphic>
          <a:graphicData uri="http://schemas.openxmlformats.org/drawingml/2006/table">
            <a:tbl>
              <a:tblPr/>
              <a:tblGrid>
                <a:gridCol w="8382000"/>
              </a:tblGrid>
              <a:tr h="469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chmod   </a:t>
                      </a: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u+rw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file-name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	 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33"/>
                          </a:solidFill>
                          <a:effectLst/>
                          <a:latin typeface="Arial" charset="0"/>
                          <a:cs typeface="Arial" charset="0"/>
                          <a:sym typeface="Wingdings" pitchFamily="2" charset="2"/>
                        </a:rPr>
                        <a:t>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rw-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33"/>
                          </a:solidFill>
                          <a:effectLst/>
                          <a:latin typeface="Arial" charset="0"/>
                          <a:cs typeface="Arial" charset="0"/>
                        </a:rPr>
                        <a:t>---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---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Creating files and directories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 smtClean="0"/>
              <a:t>Use the command </a:t>
            </a:r>
            <a:r>
              <a:rPr lang="en-US" dirty="0" err="1" smtClean="0"/>
              <a:t>mkdir</a:t>
            </a:r>
            <a:r>
              <a:rPr lang="en-US" dirty="0" smtClean="0"/>
              <a:t> to </a:t>
            </a:r>
            <a:r>
              <a:rPr lang="en-US" b="1" u="sng" dirty="0" smtClean="0"/>
              <a:t>create a new </a:t>
            </a:r>
            <a:r>
              <a:rPr lang="en-US" dirty="0" smtClean="0"/>
              <a:t>directory to the </a:t>
            </a:r>
            <a:r>
              <a:rPr lang="en-US" b="1" u="sng" dirty="0" smtClean="0"/>
              <a:t>current</a:t>
            </a:r>
            <a:r>
              <a:rPr lang="en-US" dirty="0" smtClean="0"/>
              <a:t> working directory.</a:t>
            </a:r>
          </a:p>
          <a:p>
            <a:pPr algn="l" rtl="0"/>
            <a:r>
              <a:rPr lang="en-US" dirty="0" smtClean="0">
                <a:solidFill>
                  <a:srgbClr val="7030A0"/>
                </a:solidFill>
              </a:rPr>
              <a:t>$ </a:t>
            </a:r>
            <a:r>
              <a:rPr lang="en-US" b="1" dirty="0" err="1" smtClean="0">
                <a:solidFill>
                  <a:srgbClr val="7030A0"/>
                </a:solidFill>
              </a:rPr>
              <a:t>mkdir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directoryName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F331B-F78A-498C-9DAC-C5FB36147FF2}" type="slidenum">
              <a:rPr lang="ar-SA" altLang="en-US" smtClean="0"/>
              <a:pPr/>
              <a:t>11</a:t>
            </a:fld>
            <a:endParaRPr lang="en-US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Creating files and directories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990600"/>
            <a:ext cx="8382000" cy="5105400"/>
          </a:xfrm>
        </p:spPr>
        <p:txBody>
          <a:bodyPr/>
          <a:lstStyle/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1600" dirty="0"/>
              <a:t>Go to your home directory. Type </a:t>
            </a:r>
            <a:r>
              <a:rPr lang="en-US" sz="1600" b="1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cd</a:t>
            </a:r>
            <a:r>
              <a:rPr lang="en-US" sz="1600" b="1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1600" dirty="0"/>
              <a:t>Make sure that you got to your home directory, type </a:t>
            </a:r>
            <a:r>
              <a:rPr lang="en-US" sz="1600" b="1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pwd</a:t>
            </a:r>
            <a:endParaRPr lang="en-US" sz="1600" b="1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1600" dirty="0"/>
              <a:t>Create a new directory called </a:t>
            </a:r>
            <a:r>
              <a:rPr lang="en-US" sz="1600" b="1" dirty="0"/>
              <a:t>test</a:t>
            </a:r>
            <a:r>
              <a:rPr lang="en-US" sz="1600" dirty="0"/>
              <a:t> in your </a:t>
            </a:r>
            <a:r>
              <a:rPr lang="en-US" sz="1600" u="sng" dirty="0"/>
              <a:t>home directory</a:t>
            </a:r>
            <a:r>
              <a:rPr lang="en-US" sz="1600" dirty="0"/>
              <a:t>:</a:t>
            </a:r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1600" dirty="0"/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1600" dirty="0"/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1600" dirty="0"/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1600" dirty="0"/>
              <a:t>Check the permissions of the directory by typing:</a:t>
            </a:r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1600" dirty="0"/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1600" dirty="0"/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1600" dirty="0"/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1600" dirty="0"/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1600" dirty="0"/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1600" dirty="0"/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1600" dirty="0"/>
              <a:t>Suppose that you want to prevent everyone else from using or viewing the files in this directory:</a:t>
            </a:r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1600" dirty="0"/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1600" dirty="0"/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1600" dirty="0"/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1600" dirty="0"/>
              <a:t>Make the test directory your current directory :</a:t>
            </a:r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None/>
            </a:pPr>
            <a:endParaRPr lang="en-US" sz="1600" dirty="0"/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None/>
            </a:pPr>
            <a:r>
              <a:rPr lang="en-US" sz="1200" dirty="0"/>
              <a:t> </a:t>
            </a:r>
          </a:p>
          <a:p>
            <a:pPr marL="571500" indent="-571500" algn="l" rtl="0">
              <a:lnSpc>
                <a:spcPct val="80000"/>
              </a:lnSpc>
              <a:buFont typeface="Wingdings" pitchFamily="2" charset="2"/>
              <a:buNone/>
            </a:pPr>
            <a:endParaRPr lang="en-US" sz="1200" b="1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53277" name="Group 29"/>
          <p:cNvGraphicFramePr>
            <a:graphicFrameLocks noGrp="1"/>
          </p:cNvGraphicFramePr>
          <p:nvPr>
            <p:ph sz="quarter" idx="2"/>
          </p:nvPr>
        </p:nvGraphicFramePr>
        <p:xfrm>
          <a:off x="685800" y="1830388"/>
          <a:ext cx="7696200" cy="457200"/>
        </p:xfrm>
        <a:graphic>
          <a:graphicData uri="http://schemas.openxmlformats.org/drawingml/2006/table">
            <a:tbl>
              <a:tblPr/>
              <a:tblGrid>
                <a:gridCol w="76962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mkdir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test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53293" name="Group 45"/>
          <p:cNvGraphicFramePr>
            <a:graphicFrameLocks noGrp="1"/>
          </p:cNvGraphicFramePr>
          <p:nvPr>
            <p:ph sz="quarter" idx="3"/>
          </p:nvPr>
        </p:nvGraphicFramePr>
        <p:xfrm>
          <a:off x="609600" y="2787650"/>
          <a:ext cx="7848600" cy="947103"/>
        </p:xfrm>
        <a:graphic>
          <a:graphicData uri="http://schemas.openxmlformats.org/drawingml/2006/table">
            <a:tbl>
              <a:tblPr/>
              <a:tblGrid>
                <a:gridCol w="7848600"/>
              </a:tblGrid>
              <a:tr h="384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ls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–ld test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CC00"/>
                        </a:gs>
                        <a:gs pos="50000">
                          <a:srgbClr val="CCCC00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CCCC00"/>
                        </a:gs>
                      </a:gsLst>
                      <a:lin ang="5400000" scaled="1"/>
                    </a:gradFill>
                  </a:tcPr>
                </a:tc>
              </a:tr>
              <a:tr h="550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drwxr-xr-x      2      chris</a:t>
                      </a:r>
                      <a:r>
                        <a:rPr kumimoji="0" lang="ar-SA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</a:t>
                      </a: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sales        1024     May  18   21:30     test</a:t>
                      </a:r>
                      <a:endParaRPr kumimoji="0" 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CCFF"/>
                        </a:gs>
                        <a:gs pos="50000">
                          <a:srgbClr val="CCCCFF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CCCCFF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53294" name="Group 46"/>
          <p:cNvGraphicFramePr>
            <a:graphicFrameLocks noGrp="1"/>
          </p:cNvGraphicFramePr>
          <p:nvPr/>
        </p:nvGraphicFramePr>
        <p:xfrm>
          <a:off x="609600" y="4724400"/>
          <a:ext cx="7848600" cy="457200"/>
        </p:xfrm>
        <a:graphic>
          <a:graphicData uri="http://schemas.openxmlformats.org/drawingml/2006/table">
            <a:tbl>
              <a:tblPr/>
              <a:tblGrid>
                <a:gridCol w="78486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chmod 700 test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53300" name="Group 52"/>
          <p:cNvGraphicFramePr>
            <a:graphicFrameLocks noGrp="1"/>
          </p:cNvGraphicFramePr>
          <p:nvPr/>
        </p:nvGraphicFramePr>
        <p:xfrm>
          <a:off x="609600" y="5716588"/>
          <a:ext cx="7848600" cy="457200"/>
        </p:xfrm>
        <a:graphic>
          <a:graphicData uri="http://schemas.openxmlformats.org/drawingml/2006/table">
            <a:tbl>
              <a:tblPr/>
              <a:tblGrid>
                <a:gridCol w="78486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cd test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BDA5F-8F12-4975-B42C-9B23BA934926}" type="slidenum">
              <a:rPr lang="ar-SA" altLang="en-US" smtClean="0"/>
              <a:pPr/>
              <a:t>12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Creating files and directories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04800" y="1219200"/>
            <a:ext cx="8229600" cy="4876800"/>
          </a:xfrm>
        </p:spPr>
        <p:txBody>
          <a:bodyPr/>
          <a:lstStyle/>
          <a:p>
            <a:pPr algn="l" rtl="0"/>
            <a:r>
              <a:rPr lang="en-US" b="1" dirty="0" smtClean="0"/>
              <a:t>To create a directory(test) in the Desktop, we have two ways:</a:t>
            </a:r>
          </a:p>
          <a:p>
            <a:pPr lvl="1" algn="l" rtl="0"/>
            <a:r>
              <a:rPr lang="en-US" dirty="0" err="1" smtClean="0"/>
              <a:t>mkdir</a:t>
            </a:r>
            <a:r>
              <a:rPr lang="en-US" dirty="0" smtClean="0"/>
              <a:t> /home/</a:t>
            </a:r>
            <a:r>
              <a:rPr lang="en-US" dirty="0" err="1" smtClean="0"/>
              <a:t>chris</a:t>
            </a:r>
            <a:r>
              <a:rPr lang="en-US" dirty="0" smtClean="0"/>
              <a:t>/Desktop/test</a:t>
            </a:r>
          </a:p>
          <a:p>
            <a:pPr lvl="1" algn="l" rtl="0"/>
            <a:r>
              <a:rPr lang="en-US" dirty="0" err="1" smtClean="0"/>
              <a:t>cd</a:t>
            </a:r>
            <a:r>
              <a:rPr lang="en-US" dirty="0" smtClean="0"/>
              <a:t> /home/</a:t>
            </a:r>
            <a:r>
              <a:rPr lang="en-US" dirty="0" err="1" smtClean="0"/>
              <a:t>chris</a:t>
            </a:r>
            <a:r>
              <a:rPr lang="en-US" dirty="0" smtClean="0"/>
              <a:t>/Desktop</a:t>
            </a:r>
            <a:br>
              <a:rPr lang="en-US" dirty="0" smtClean="0"/>
            </a:br>
            <a:r>
              <a:rPr lang="en-US" dirty="0" err="1" smtClean="0"/>
              <a:t>mkdir</a:t>
            </a:r>
            <a:r>
              <a:rPr lang="en-US" dirty="0" smtClean="0"/>
              <a:t> test</a:t>
            </a:r>
          </a:p>
          <a:p>
            <a:pPr algn="l" rtl="0"/>
            <a:endParaRPr lang="en-US" dirty="0" smtClean="0"/>
          </a:p>
          <a:p>
            <a:pPr algn="l" rtl="0"/>
            <a:r>
              <a:rPr lang="en-US" dirty="0" smtClean="0"/>
              <a:t>NOTE:</a:t>
            </a:r>
          </a:p>
          <a:p>
            <a:pPr lvl="1" algn="l" rtl="0"/>
            <a:endParaRPr lang="en-US" sz="2000" dirty="0" smtClean="0"/>
          </a:p>
          <a:p>
            <a:pPr lvl="1" algn="l" rtl="0"/>
            <a:endParaRPr lang="en-US" sz="2000" dirty="0" smtClean="0"/>
          </a:p>
          <a:p>
            <a:pPr lvl="1" algn="l" rtl="0"/>
            <a:r>
              <a:rPr lang="en-US" sz="2000" dirty="0" smtClean="0"/>
              <a:t>The -d option tells </a:t>
            </a:r>
            <a:r>
              <a:rPr lang="en-US" sz="2000" dirty="0" err="1" smtClean="0"/>
              <a:t>ls</a:t>
            </a:r>
            <a:r>
              <a:rPr lang="en-US" sz="2000" dirty="0" smtClean="0"/>
              <a:t> not to list the contents of the test directory; just show us the listing for the directory itself.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algn="l"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BDA5F-8F12-4975-B42C-9B23BA934926}" type="slidenum">
              <a:rPr lang="ar-SA" altLang="en-US" smtClean="0"/>
              <a:pPr/>
              <a:t>13</a:t>
            </a:fld>
            <a:endParaRPr lang="en-US" altLang="en-US"/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609600" y="4693920"/>
          <a:ext cx="8001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0250"/>
                <a:gridCol w="600075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$ </a:t>
                      </a:r>
                      <a:r>
                        <a:rPr lang="en-US" dirty="0" err="1" smtClean="0"/>
                        <a:t>ls</a:t>
                      </a:r>
                      <a:r>
                        <a:rPr lang="en-US" dirty="0" smtClean="0"/>
                        <a:t> –ld test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provide a long listing of the test directory, without showing the contents of the test directory.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Moving, copying, and deleting files</a:t>
            </a:r>
          </a:p>
        </p:txBody>
      </p:sp>
      <p:graphicFrame>
        <p:nvGraphicFramePr>
          <p:cNvPr id="44078" name="Group 46"/>
          <p:cNvGraphicFramePr>
            <a:graphicFrameLocks noGrp="1"/>
          </p:cNvGraphicFramePr>
          <p:nvPr>
            <p:ph idx="1"/>
          </p:nvPr>
        </p:nvGraphicFramePr>
        <p:xfrm>
          <a:off x="457200" y="1219200"/>
          <a:ext cx="8229600" cy="4372293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646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The command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mv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0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moves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or </a:t>
                      </a:r>
                      <a:r>
                        <a:rPr kumimoji="0" lang="en-US" sz="20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renames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files.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The simplest form of use is: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mv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0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oldfilename</a:t>
                      </a: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0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newfilename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it will rename the file a.kwd to a new name b.kwd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</a:t>
                      </a:r>
                      <a:r>
                        <a:rPr kumimoji="0" lang="en-US" sz="2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mv</a:t>
                      </a: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file1   file2                    </a:t>
                      </a: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sym typeface="Wingdings" pitchFamily="2" charset="2"/>
                        </a:rPr>
                        <a:t></a:t>
                      </a: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Renaming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646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It will also move a file to a directory. If you use it in the form: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mv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filename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0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directoryname</a:t>
                      </a:r>
                      <a:endParaRPr kumimoji="0" lang="en-US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it will move the file into the named directory keeping its old name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6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mv</a:t>
                      </a: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file2  \</a:t>
                      </a: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test  or   </a:t>
                      </a:r>
                      <a:r>
                        <a:rPr kumimoji="0" lang="en-US" sz="2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mv</a:t>
                      </a: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file2 test</a:t>
                      </a:r>
                      <a:endParaRPr kumimoji="0" lang="en-US" sz="2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1067-E0A1-4A22-BF3D-2B6D89B40FAB}" type="slidenum">
              <a:rPr lang="ar-SA" altLang="en-US" smtClean="0"/>
              <a:pPr/>
              <a:t>14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88987"/>
          </a:xfrm>
        </p:spPr>
        <p:txBody>
          <a:bodyPr/>
          <a:lstStyle/>
          <a:p>
            <a:r>
              <a:rPr lang="en-US" dirty="0"/>
              <a:t>Moving, copying, and deleting files</a:t>
            </a:r>
          </a:p>
        </p:txBody>
      </p:sp>
      <p:graphicFrame>
        <p:nvGraphicFramePr>
          <p:cNvPr id="52273" name="Group 49"/>
          <p:cNvGraphicFramePr>
            <a:graphicFrameLocks noGrp="1"/>
          </p:cNvGraphicFramePr>
          <p:nvPr>
            <p:ph type="body" idx="1"/>
          </p:nvPr>
        </p:nvGraphicFramePr>
        <p:xfrm>
          <a:off x="304800" y="1066800"/>
          <a:ext cx="8686800" cy="4389120"/>
        </p:xfrm>
        <a:graphic>
          <a:graphicData uri="http://schemas.openxmlformats.org/drawingml/2006/table">
            <a:tbl>
              <a:tblPr rtl="1"/>
              <a:tblGrid>
                <a:gridCol w="8686800"/>
              </a:tblGrid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2000" b="1" dirty="0" smtClean="0"/>
                        <a:t>To copy files, you use the cp command. The following will copy file to file2. Note that if file2 doesn't exist, it'll be created, but if it exists, it'll be overwritten:</a:t>
                      </a:r>
                      <a:endParaRPr kumimoji="0" lang="en-US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2800" dirty="0" smtClean="0"/>
                        <a:t>$ </a:t>
                      </a:r>
                      <a:r>
                        <a:rPr lang="en-US" sz="2800" b="1" dirty="0" smtClean="0"/>
                        <a:t>cp file file2</a:t>
                      </a:r>
                      <a:endParaRPr kumimoji="0" lang="en-US" sz="2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If you want to copy file into directory dir1:</a:t>
                      </a:r>
                      <a:r>
                        <a:rPr lang="en-US" sz="2800" dirty="0" smtClean="0"/>
                        <a:t/>
                      </a:r>
                      <a:br>
                        <a:rPr lang="en-US" sz="2800" dirty="0" smtClean="0"/>
                      </a:br>
                      <a:r>
                        <a:rPr lang="en-US" sz="2800" dirty="0" smtClean="0"/>
                        <a:t>$ </a:t>
                      </a:r>
                      <a:r>
                        <a:rPr lang="en-US" sz="2800" b="1" dirty="0" smtClean="0"/>
                        <a:t>cp file dir1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1066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 remove a file from the current directory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rm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filename 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</a:t>
                      </a:r>
                      <a:r>
                        <a:rPr kumimoji="0" lang="en-US" sz="2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rm</a:t>
                      </a: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file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</a:t>
                      </a:r>
                      <a:r>
                        <a:rPr kumimoji="0" lang="en-US" sz="2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rm</a:t>
                      </a: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*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04800" y="5638800"/>
            <a:ext cx="4548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 </a:t>
            </a:r>
            <a:r>
              <a:rPr lang="en-US" dirty="0" smtClean="0">
                <a:sym typeface="Wingdings" pitchFamily="2" charset="2"/>
              </a:rPr>
              <a:t> remove all files in the current directory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F331B-F78A-498C-9DAC-C5FB36147FF2}" type="slidenum">
              <a:rPr lang="ar-SA" altLang="en-US" smtClean="0"/>
              <a:pPr/>
              <a:t>15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304800"/>
            <a:ext cx="7543800" cy="1295400"/>
          </a:xfrm>
        </p:spPr>
        <p:txBody>
          <a:bodyPr/>
          <a:lstStyle/>
          <a:p>
            <a:pPr rtl="0"/>
            <a:r>
              <a:rPr lang="en-US" b="0" dirty="0">
                <a:solidFill>
                  <a:schemeClr val="accent1"/>
                </a:solidFill>
              </a:rPr>
              <a:t>Create empty files</a:t>
            </a:r>
          </a:p>
        </p:txBody>
      </p:sp>
      <p:sp>
        <p:nvSpPr>
          <p:cNvPr id="19469" name="Rectangle 1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990600"/>
            <a:ext cx="8229600" cy="2128837"/>
          </a:xfrm>
        </p:spPr>
        <p:txBody>
          <a:bodyPr/>
          <a:lstStyle/>
          <a:p>
            <a:pPr algn="l" rtl="0"/>
            <a:r>
              <a:rPr lang="en-US" sz="2600" dirty="0"/>
              <a:t>To create an empty </a:t>
            </a:r>
            <a:r>
              <a:rPr lang="en-US" sz="2600" dirty="0" smtClean="0"/>
              <a:t>file in the current directory use the command </a:t>
            </a:r>
            <a:r>
              <a:rPr lang="en-US" sz="2600" b="1" dirty="0" smtClean="0"/>
              <a:t>touch</a:t>
            </a:r>
          </a:p>
          <a:p>
            <a:pPr algn="l" rtl="0"/>
            <a:r>
              <a:rPr lang="en-US" sz="2600" b="1" dirty="0" smtClean="0"/>
              <a:t>$ touch </a:t>
            </a:r>
            <a:r>
              <a:rPr lang="en-US" sz="2600" dirty="0" smtClean="0"/>
              <a:t>file1 file2 file3</a:t>
            </a:r>
          </a:p>
          <a:p>
            <a:pPr algn="l" rtl="0"/>
            <a:endParaRPr lang="en-US" sz="2600" b="1" dirty="0" smtClean="0"/>
          </a:p>
          <a:p>
            <a:pPr algn="l" rtl="0"/>
            <a:endParaRPr lang="en-US" sz="2600" b="1" dirty="0" smtClean="0"/>
          </a:p>
        </p:txBody>
      </p:sp>
      <p:graphicFrame>
        <p:nvGraphicFramePr>
          <p:cNvPr id="19474" name="Group 18"/>
          <p:cNvGraphicFramePr>
            <a:graphicFrameLocks noGrp="1"/>
          </p:cNvGraphicFramePr>
          <p:nvPr>
            <p:ph sz="half" idx="2"/>
          </p:nvPr>
        </p:nvGraphicFramePr>
        <p:xfrm>
          <a:off x="457200" y="2362200"/>
          <a:ext cx="8382000" cy="990600"/>
        </p:xfrm>
        <a:graphic>
          <a:graphicData uri="http://schemas.openxmlformats.org/drawingml/2006/table">
            <a:tbl>
              <a:tblPr/>
              <a:tblGrid>
                <a:gridCol w="8382000"/>
              </a:tblGrid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touch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apple   banana   grape   grapefruit   watermelon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</a:t>
                      </a:r>
                      <a:r>
                        <a:rPr kumimoji="0" lang="en-US" sz="2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ls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  -l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9475" name="Rectangle 19"/>
          <p:cNvSpPr>
            <a:spLocks noChangeArrowheads="1"/>
          </p:cNvSpPr>
          <p:nvPr/>
        </p:nvSpPr>
        <p:spPr bwMode="auto">
          <a:xfrm>
            <a:off x="533400" y="35814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l"/>
            <a:r>
              <a:rPr lang="en-US" sz="3900">
                <a:solidFill>
                  <a:schemeClr val="accent1"/>
                </a:solidFill>
              </a:rPr>
              <a:t>Using file-matching metacharacters</a:t>
            </a:r>
          </a:p>
        </p:txBody>
      </p:sp>
      <p:sp>
        <p:nvSpPr>
          <p:cNvPr id="19476" name="Rectangle 20"/>
          <p:cNvSpPr>
            <a:spLocks noChangeArrowheads="1"/>
          </p:cNvSpPr>
          <p:nvPr/>
        </p:nvSpPr>
        <p:spPr bwMode="auto">
          <a:xfrm>
            <a:off x="304800" y="4267200"/>
            <a:ext cx="84582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 rtl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r>
              <a:rPr lang="en-US" sz="2000" b="1" i="1" dirty="0" err="1"/>
              <a:t>Metacharacters</a:t>
            </a:r>
            <a:r>
              <a:rPr lang="en-US" sz="2000" dirty="0"/>
              <a:t> help to match one or more files without typing each filename completely.</a:t>
            </a:r>
          </a:p>
          <a:p>
            <a:pPr marL="1281113" lvl="3" indent="-292100" algn="l" rtl="0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Ø"/>
            </a:pPr>
            <a:r>
              <a:rPr lang="en-US" sz="1600" dirty="0"/>
              <a:t>*	This matches any number of </a:t>
            </a:r>
            <a:r>
              <a:rPr lang="en-US" sz="1600" dirty="0" smtClean="0"/>
              <a:t>characters(zero or more characters).</a:t>
            </a:r>
            <a:endParaRPr lang="en-US" sz="1600" dirty="0"/>
          </a:p>
          <a:p>
            <a:pPr marL="1281113" lvl="3" indent="-292100" algn="l" rtl="0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Ø"/>
            </a:pPr>
            <a:r>
              <a:rPr lang="en-US" sz="1600" dirty="0"/>
              <a:t>?	This matches any </a:t>
            </a:r>
            <a:r>
              <a:rPr lang="en-US" sz="1600" dirty="0" smtClean="0"/>
              <a:t>one(single) </a:t>
            </a:r>
            <a:r>
              <a:rPr lang="en-US" sz="1600" dirty="0"/>
              <a:t>character.</a:t>
            </a:r>
          </a:p>
          <a:p>
            <a:pPr marL="1281113" lvl="3" indent="-292100" algn="l" rtl="0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Ø"/>
            </a:pPr>
            <a:r>
              <a:rPr lang="en-US" sz="1600" dirty="0"/>
              <a:t>[…]	This matches any one of the characters between </a:t>
            </a:r>
            <a:r>
              <a:rPr lang="en-US" sz="1600" dirty="0" smtClean="0"/>
              <a:t>the brackets</a:t>
            </a:r>
            <a:r>
              <a:rPr lang="en-US" sz="1600" dirty="0"/>
              <a:t>, 	which can include a dash-separated rang of letters or numbers.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6814-A607-4553-91D8-3D32C9DAD79F}" type="slidenum">
              <a:rPr lang="ar-SA" altLang="en-US" smtClean="0"/>
              <a:pPr/>
              <a:t>16</a:t>
            </a:fld>
            <a:endParaRPr lang="en-US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629" name="Group 53"/>
          <p:cNvGraphicFramePr>
            <a:graphicFrameLocks noGrp="1"/>
          </p:cNvGraphicFramePr>
          <p:nvPr>
            <p:ph idx="1"/>
          </p:nvPr>
        </p:nvGraphicFramePr>
        <p:xfrm>
          <a:off x="152400" y="1679575"/>
          <a:ext cx="8610600" cy="4876800"/>
        </p:xfrm>
        <a:graphic>
          <a:graphicData uri="http://schemas.openxmlformats.org/drawingml/2006/table">
            <a:tbl>
              <a:tblPr/>
              <a:tblGrid>
                <a:gridCol w="8610600"/>
              </a:tblGrid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ls  a*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ls  g*</a:t>
                      </a: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grape   grapefruit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ls  g*t</a:t>
                      </a: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grapefruit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ls  *e*</a:t>
                      </a: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apple  grape  grapefruit  watermelon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ls  *n*</a:t>
                      </a: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banana  watermelon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24628" name="Rectangle 52"/>
          <p:cNvSpPr>
            <a:spLocks noGrp="1" noChangeArrowheads="1"/>
          </p:cNvSpPr>
          <p:nvPr>
            <p:ph type="title"/>
          </p:nvPr>
        </p:nvSpPr>
        <p:spPr>
          <a:xfrm>
            <a:off x="304800" y="1036638"/>
            <a:ext cx="7543800" cy="715962"/>
          </a:xfrm>
          <a:noFill/>
          <a:ln/>
        </p:spPr>
        <p:txBody>
          <a:bodyPr/>
          <a:lstStyle/>
          <a:p>
            <a:pPr rtl="0"/>
            <a:r>
              <a:rPr lang="en-US" sz="2800" b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Using file-matching </a:t>
            </a:r>
            <a:r>
              <a:rPr lang="en-US" sz="2800" b="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metacharacters</a:t>
            </a:r>
            <a:r>
              <a:rPr lang="en-US" sz="2800" b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800" b="0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0" dirty="0"/>
              <a:t/>
            </a:r>
            <a:br>
              <a:rPr lang="en-US" sz="2800" b="0" dirty="0"/>
            </a:br>
            <a:r>
              <a:rPr lang="en-US" sz="2000" i="1" dirty="0">
                <a:solidFill>
                  <a:schemeClr val="accent2"/>
                </a:solidFill>
              </a:rPr>
              <a:t>This matches any number of characters	 *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5DEBF-6ABE-4302-84CB-627623F2C139}" type="slidenum">
              <a:rPr lang="ar-SA" altLang="en-US" smtClean="0"/>
              <a:pPr/>
              <a:t>17</a:t>
            </a:fld>
            <a:endParaRPr lang="en-US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066800"/>
            <a:ext cx="7543800" cy="1295400"/>
          </a:xfrm>
          <a:noFill/>
          <a:ln/>
        </p:spPr>
        <p:txBody>
          <a:bodyPr/>
          <a:lstStyle/>
          <a:p>
            <a:pPr rtl="0"/>
            <a:r>
              <a:rPr lang="en-US" sz="2800" b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Using file-matching </a:t>
            </a:r>
            <a:r>
              <a:rPr lang="en-US" sz="2800" b="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metacharacters</a:t>
            </a:r>
            <a:r>
              <a:rPr lang="en-US" sz="3500" b="0" dirty="0"/>
              <a:t/>
            </a:r>
            <a:br>
              <a:rPr lang="en-US" sz="3500" b="0" dirty="0"/>
            </a:br>
            <a:r>
              <a:rPr lang="en-US" sz="3500" b="0" dirty="0"/>
              <a:t/>
            </a:r>
            <a:br>
              <a:rPr lang="en-US" sz="3500" b="0" dirty="0"/>
            </a:br>
            <a:r>
              <a:rPr lang="en-US" sz="3500" b="0" dirty="0"/>
              <a:t/>
            </a:r>
            <a:br>
              <a:rPr lang="en-US" sz="3500" b="0" dirty="0"/>
            </a:br>
            <a:r>
              <a:rPr lang="en-US" sz="3500" b="0" dirty="0"/>
              <a:t> </a:t>
            </a:r>
            <a:r>
              <a:rPr lang="en-US" sz="2000" i="1" dirty="0">
                <a:solidFill>
                  <a:schemeClr val="accent2"/>
                </a:solidFill>
              </a:rPr>
              <a:t>This matches any </a:t>
            </a:r>
            <a:r>
              <a:rPr lang="en-US" sz="2000" i="1" dirty="0" smtClean="0">
                <a:solidFill>
                  <a:schemeClr val="accent2"/>
                </a:solidFill>
              </a:rPr>
              <a:t>one(single) </a:t>
            </a:r>
            <a:r>
              <a:rPr lang="en-US" sz="2000" i="1" dirty="0">
                <a:solidFill>
                  <a:schemeClr val="accent2"/>
                </a:solidFill>
              </a:rPr>
              <a:t>character</a:t>
            </a:r>
            <a:r>
              <a:rPr lang="ar-SA" sz="2000" i="1" dirty="0">
                <a:solidFill>
                  <a:schemeClr val="accent2"/>
                </a:solidFill>
              </a:rPr>
              <a:t>	</a:t>
            </a:r>
            <a:r>
              <a:rPr lang="en-US" sz="2000" i="1" dirty="0">
                <a:solidFill>
                  <a:schemeClr val="accent2"/>
                </a:solidFill>
              </a:rPr>
              <a:t>?</a:t>
            </a:r>
            <a:endParaRPr lang="en-US" sz="3100" dirty="0"/>
          </a:p>
        </p:txBody>
      </p:sp>
      <p:graphicFrame>
        <p:nvGraphicFramePr>
          <p:cNvPr id="26655" name="Group 31"/>
          <p:cNvGraphicFramePr>
            <a:graphicFrameLocks noGrp="1"/>
          </p:cNvGraphicFramePr>
          <p:nvPr>
            <p:ph idx="1"/>
          </p:nvPr>
        </p:nvGraphicFramePr>
        <p:xfrm>
          <a:off x="457200" y="2317750"/>
          <a:ext cx="8229600" cy="195072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</a:t>
                      </a:r>
                      <a:r>
                        <a:rPr kumimoji="0" lang="en-US" sz="2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ls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????e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Apple   grape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ls  g???e*</a:t>
                      </a: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grape   grapefruit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5DEBF-6ABE-4302-84CB-627623F2C139}" type="slidenum">
              <a:rPr lang="ar-SA" altLang="en-US" smtClean="0"/>
              <a:pPr/>
              <a:t>18</a:t>
            </a:fld>
            <a:endParaRPr lang="en-US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066800"/>
            <a:ext cx="8382000" cy="1295400"/>
          </a:xfrm>
          <a:noFill/>
          <a:ln/>
        </p:spPr>
        <p:txBody>
          <a:bodyPr/>
          <a:lstStyle/>
          <a:p>
            <a:pPr rtl="0"/>
            <a:r>
              <a:rPr lang="en-US" sz="2800" b="0">
                <a:effectLst>
                  <a:outerShdw blurRad="38100" dist="38100" dir="2700000" algn="tl">
                    <a:srgbClr val="C0C0C0"/>
                  </a:outerShdw>
                </a:effectLst>
              </a:rPr>
              <a:t>Using file-matching metacharacters</a:t>
            </a:r>
            <a:r>
              <a:rPr lang="en-US" sz="3500" b="0"/>
              <a:t/>
            </a:r>
            <a:br>
              <a:rPr lang="en-US" sz="3500" b="0"/>
            </a:br>
            <a:r>
              <a:rPr lang="en-US" sz="3500" b="0"/>
              <a:t/>
            </a:r>
            <a:br>
              <a:rPr lang="en-US" sz="3500" b="0"/>
            </a:br>
            <a:r>
              <a:rPr lang="en-US" sz="3500" b="0"/>
              <a:t/>
            </a:r>
            <a:br>
              <a:rPr lang="en-US" sz="3500" b="0"/>
            </a:br>
            <a:r>
              <a:rPr lang="en-US" sz="3500" b="0"/>
              <a:t> </a:t>
            </a:r>
            <a:r>
              <a:rPr lang="en-US" sz="2000" i="1">
                <a:solidFill>
                  <a:schemeClr val="accent2"/>
                </a:solidFill>
              </a:rPr>
              <a:t>This matches any one of the characters between the brackets […]</a:t>
            </a:r>
          </a:p>
        </p:txBody>
      </p:sp>
      <p:graphicFrame>
        <p:nvGraphicFramePr>
          <p:cNvPr id="28693" name="Group 21"/>
          <p:cNvGraphicFramePr>
            <a:graphicFrameLocks noGrp="1"/>
          </p:cNvGraphicFramePr>
          <p:nvPr>
            <p:ph idx="1"/>
          </p:nvPr>
        </p:nvGraphicFramePr>
        <p:xfrm>
          <a:off x="228600" y="2409825"/>
          <a:ext cx="8229600" cy="292608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</a:t>
                      </a:r>
                      <a:r>
                        <a:rPr kumimoji="0" lang="en-US" sz="2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ls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[</a:t>
                      </a:r>
                      <a:r>
                        <a:rPr kumimoji="0" lang="en-US" sz="2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abw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]*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apple   banana   watermelon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ls  [agw] * [ne]</a:t>
                      </a: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apple    grape    watermelon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ls  [a-g] *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apple  banana  grape  grapefruit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5DEBF-6ABE-4302-84CB-627623F2C139}" type="slidenum">
              <a:rPr lang="ar-SA" altLang="en-US" smtClean="0"/>
              <a:pPr/>
              <a:t>19</a:t>
            </a:fld>
            <a:endParaRPr lang="en-US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rtl="0"/>
            <a:r>
              <a:rPr lang="en-US" sz="3200" b="0">
                <a:effectLst>
                  <a:outerShdw blurRad="38100" dist="38100" dir="2700000" algn="tl">
                    <a:srgbClr val="C0C0C0"/>
                  </a:outerShdw>
                </a:effectLst>
              </a:rPr>
              <a:t>Using file-redirection metacharacters</a:t>
            </a:r>
            <a:r>
              <a:rPr lang="en-US" b="0"/>
              <a:t/>
            </a:r>
            <a:br>
              <a:rPr lang="en-US" b="0"/>
            </a:br>
            <a:endParaRPr lang="en-US" sz="2400" i="1">
              <a:solidFill>
                <a:schemeClr val="accent2"/>
              </a:solidFill>
            </a:endParaRPr>
          </a:p>
        </p:txBody>
      </p:sp>
      <p:graphicFrame>
        <p:nvGraphicFramePr>
          <p:cNvPr id="30781" name="Group 61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8305800" cy="1188720"/>
        </p:xfrm>
        <a:graphic>
          <a:graphicData uri="http://schemas.openxmlformats.org/drawingml/2006/table">
            <a:tbl>
              <a:tblPr/>
              <a:tblGrid>
                <a:gridCol w="8305800"/>
              </a:tblGrid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mail root &lt; ~/.</a:t>
                      </a:r>
                      <a:r>
                        <a:rPr kumimoji="0" lang="en-US" sz="2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bashrc</a:t>
                      </a:r>
                      <a:endParaRPr kumimoji="0" 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lang="en-US" sz="2000" dirty="0" smtClean="0"/>
                        <a:t>the contents of the .</a:t>
                      </a:r>
                      <a:r>
                        <a:rPr lang="en-US" sz="2000" dirty="0" err="1" smtClean="0"/>
                        <a:t>bashrc</a:t>
                      </a:r>
                      <a:r>
                        <a:rPr lang="en-US" sz="2000" dirty="0" smtClean="0"/>
                        <a:t> file in the home directory are sent in a mail message to the computer's root user.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0785" name="Group 65"/>
          <p:cNvGraphicFramePr>
            <a:graphicFrameLocks noGrp="1"/>
          </p:cNvGraphicFramePr>
          <p:nvPr>
            <p:ph sz="quarter" idx="2"/>
          </p:nvPr>
        </p:nvGraphicFramePr>
        <p:xfrm>
          <a:off x="457200" y="3619500"/>
          <a:ext cx="8229600" cy="49530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</a:t>
                      </a: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CC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 </a:t>
                      </a: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echo  “I finished the project on $(date)” &gt; ~/projects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30739" name="Rectangle 19"/>
          <p:cNvSpPr>
            <a:spLocks noChangeArrowheads="1"/>
          </p:cNvSpPr>
          <p:nvPr/>
        </p:nvSpPr>
        <p:spPr bwMode="auto">
          <a:xfrm>
            <a:off x="304800" y="1219200"/>
            <a:ext cx="55931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</a:rPr>
              <a:t>  </a:t>
            </a:r>
            <a:r>
              <a:rPr lang="en-US" b="1" i="1" dirty="0" smtClean="0">
                <a:solidFill>
                  <a:schemeClr val="accent2"/>
                </a:solidFill>
              </a:rPr>
              <a:t>&lt;   Direct </a:t>
            </a:r>
            <a:r>
              <a:rPr lang="en-US" b="1" i="1" dirty="0">
                <a:solidFill>
                  <a:schemeClr val="accent2"/>
                </a:solidFill>
              </a:rPr>
              <a:t>the contents of a file to the command </a:t>
            </a:r>
          </a:p>
        </p:txBody>
      </p:sp>
      <p:sp>
        <p:nvSpPr>
          <p:cNvPr id="30742" name="Rectangle 22"/>
          <p:cNvSpPr>
            <a:spLocks noChangeArrowheads="1"/>
          </p:cNvSpPr>
          <p:nvPr/>
        </p:nvSpPr>
        <p:spPr bwMode="auto">
          <a:xfrm>
            <a:off x="304800" y="3214688"/>
            <a:ext cx="81565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</a:rPr>
              <a:t> </a:t>
            </a:r>
            <a:r>
              <a:rPr lang="en-US" b="1" i="1" dirty="0" smtClean="0">
                <a:solidFill>
                  <a:schemeClr val="accent2"/>
                </a:solidFill>
              </a:rPr>
              <a:t>&gt;  Direct </a:t>
            </a:r>
            <a:r>
              <a:rPr lang="en-US" b="1" i="1" dirty="0">
                <a:solidFill>
                  <a:schemeClr val="accent2"/>
                </a:solidFill>
              </a:rPr>
              <a:t>the output of a command to a file, </a:t>
            </a:r>
            <a:r>
              <a:rPr lang="en-US" b="1" i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overwriting</a:t>
            </a:r>
            <a:r>
              <a:rPr lang="en-US" b="1" i="1" dirty="0">
                <a:solidFill>
                  <a:schemeClr val="accent2"/>
                </a:solidFill>
              </a:rPr>
              <a:t> any existing </a:t>
            </a:r>
            <a:r>
              <a:rPr lang="en-US" b="1" i="1" dirty="0" smtClean="0">
                <a:solidFill>
                  <a:schemeClr val="accent2"/>
                </a:solidFill>
              </a:rPr>
              <a:t>file</a:t>
            </a:r>
            <a:endParaRPr lang="en-US" b="1" i="1" dirty="0">
              <a:solidFill>
                <a:schemeClr val="accent2"/>
              </a:solidFill>
            </a:endParaRPr>
          </a:p>
        </p:txBody>
      </p:sp>
      <p:sp>
        <p:nvSpPr>
          <p:cNvPr id="30759" name="Rectangle 39"/>
          <p:cNvSpPr>
            <a:spLocks noChangeArrowheads="1"/>
          </p:cNvSpPr>
          <p:nvPr/>
        </p:nvSpPr>
        <p:spPr bwMode="auto">
          <a:xfrm>
            <a:off x="457200" y="4586288"/>
            <a:ext cx="86004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</a:rPr>
              <a:t> </a:t>
            </a:r>
            <a:r>
              <a:rPr lang="en-US" b="1" i="1" dirty="0" smtClean="0">
                <a:solidFill>
                  <a:schemeClr val="accent2"/>
                </a:solidFill>
              </a:rPr>
              <a:t>&gt;&gt; Direct </a:t>
            </a:r>
            <a:r>
              <a:rPr lang="en-US" b="1" i="1" dirty="0">
                <a:solidFill>
                  <a:schemeClr val="accent2"/>
                </a:solidFill>
              </a:rPr>
              <a:t>the output of a command to a file, </a:t>
            </a:r>
            <a:r>
              <a:rPr lang="en-US" b="1" i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adding</a:t>
            </a:r>
            <a:r>
              <a:rPr lang="en-US" b="1" i="1" dirty="0">
                <a:solidFill>
                  <a:schemeClr val="accent2"/>
                </a:solidFill>
              </a:rPr>
              <a:t> the output to the end of </a:t>
            </a:r>
          </a:p>
          <a:p>
            <a:pPr algn="l" rtl="0"/>
            <a:r>
              <a:rPr lang="en-US" b="1" i="1" dirty="0">
                <a:solidFill>
                  <a:schemeClr val="accent2"/>
                </a:solidFill>
              </a:rPr>
              <a:t>existing </a:t>
            </a:r>
            <a:r>
              <a:rPr lang="en-US" b="1" i="1" dirty="0" smtClean="0">
                <a:solidFill>
                  <a:schemeClr val="accent2"/>
                </a:solidFill>
              </a:rPr>
              <a:t>file</a:t>
            </a:r>
            <a:endParaRPr lang="en-US" b="1" i="1" dirty="0">
              <a:solidFill>
                <a:schemeClr val="accent2"/>
              </a:solidFill>
            </a:endParaRPr>
          </a:p>
        </p:txBody>
      </p:sp>
      <p:graphicFrame>
        <p:nvGraphicFramePr>
          <p:cNvPr id="30788" name="Group 68"/>
          <p:cNvGraphicFramePr>
            <a:graphicFrameLocks noGrp="1"/>
          </p:cNvGraphicFramePr>
          <p:nvPr>
            <p:ph sz="quarter" idx="3"/>
          </p:nvPr>
        </p:nvGraphicFramePr>
        <p:xfrm>
          <a:off x="228600" y="5410200"/>
          <a:ext cx="8458200" cy="568325"/>
        </p:xfrm>
        <a:graphic>
          <a:graphicData uri="http://schemas.openxmlformats.org/drawingml/2006/table">
            <a:tbl>
              <a:tblPr/>
              <a:tblGrid>
                <a:gridCol w="8458200"/>
              </a:tblGrid>
              <a:tr h="568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</a:t>
                      </a: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CC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 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echo  “I finished the project on $(date)” &gt;&gt; ~/projects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C25C2-9D25-4593-9A38-7F5B358E7C14}" type="slidenum">
              <a:rPr lang="ar-SA" altLang="en-US" smtClean="0"/>
              <a:pPr/>
              <a:t>20</a:t>
            </a:fld>
            <a:endParaRPr lang="en-US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28600"/>
            <a:ext cx="5562600" cy="1143000"/>
          </a:xfrm>
        </p:spPr>
        <p:txBody>
          <a:bodyPr/>
          <a:lstStyle/>
          <a:p>
            <a:pPr algn="ctr"/>
            <a:r>
              <a:rPr lang="en-US" sz="4000" b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echo </a:t>
            </a:r>
            <a:r>
              <a:rPr lang="en-US" sz="4000" b="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Command</a:t>
            </a:r>
            <a:endParaRPr lang="en-US" dirty="0">
              <a:solidFill>
                <a:srgbClr val="FFFF66"/>
              </a:solidFill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r>
              <a:rPr lang="en-US" dirty="0"/>
              <a:t>Use echo command to display text or value of variable</a:t>
            </a:r>
            <a:r>
              <a:rPr lang="en-US" dirty="0" smtClean="0"/>
              <a:t>.</a:t>
            </a:r>
          </a:p>
          <a:p>
            <a:pPr algn="l" rtl="0">
              <a:buNone/>
            </a:pPr>
            <a:endParaRPr lang="en-US" dirty="0"/>
          </a:p>
          <a:p>
            <a:pPr algn="l" rtl="0">
              <a:buFont typeface="Wingdings" pitchFamily="2" charset="2"/>
              <a:buNone/>
            </a:pPr>
            <a:r>
              <a:rPr lang="en-US" dirty="0">
                <a:solidFill>
                  <a:schemeClr val="accent2"/>
                </a:solidFill>
              </a:rPr>
              <a:t>		echo  [options] [string, variables</a:t>
            </a:r>
            <a:r>
              <a:rPr lang="en-US" dirty="0" smtClean="0">
                <a:solidFill>
                  <a:schemeClr val="accent2"/>
                </a:solidFill>
              </a:rPr>
              <a:t>...]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4EA6-B9BB-48C0-81EB-A2D2E80764AB}" type="slidenum">
              <a:rPr lang="ar-SA" altLang="en-US" smtClean="0"/>
              <a:pPr/>
              <a:t>21</a:t>
            </a:fld>
            <a:endParaRPr lang="en-US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7543800" cy="808038"/>
          </a:xfrm>
        </p:spPr>
        <p:txBody>
          <a:bodyPr/>
          <a:lstStyle/>
          <a:p>
            <a:r>
              <a:rPr lang="en-US" sz="3600" b="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Quotes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915400" cy="4411662"/>
          </a:xfrm>
        </p:spPr>
        <p:txBody>
          <a:bodyPr/>
          <a:lstStyle/>
          <a:p>
            <a:pPr algn="l" rtl="0"/>
            <a:r>
              <a:rPr lang="en-US" sz="2400" dirty="0" smtClean="0">
                <a:solidFill>
                  <a:schemeClr val="accent2"/>
                </a:solidFill>
              </a:rPr>
              <a:t>"Double Quotes“</a:t>
            </a:r>
          </a:p>
          <a:p>
            <a:pPr lvl="1" algn="l" rtl="0"/>
            <a:r>
              <a:rPr lang="en-US" sz="2400" b="1" dirty="0" smtClean="0"/>
              <a:t>variables and command substitution(</a:t>
            </a:r>
            <a:r>
              <a:rPr lang="en-US" sz="2400" dirty="0" smtClean="0"/>
              <a:t>except \</a:t>
            </a:r>
            <a:r>
              <a:rPr lang="en-US" sz="2400" b="1" dirty="0" smtClean="0"/>
              <a:t> </a:t>
            </a:r>
            <a:r>
              <a:rPr lang="en-US" sz="2400" dirty="0" smtClean="0"/>
              <a:t>and $</a:t>
            </a:r>
            <a:r>
              <a:rPr lang="en-US" sz="2400" b="1" dirty="0" smtClean="0"/>
              <a:t>)</a:t>
            </a:r>
            <a:r>
              <a:rPr lang="en-US" sz="2400" dirty="0" smtClean="0"/>
              <a:t>.</a:t>
            </a:r>
          </a:p>
          <a:p>
            <a:pPr algn="l" rtl="0"/>
            <a:endParaRPr lang="en-US" sz="2400" dirty="0" smtClean="0">
              <a:solidFill>
                <a:schemeClr val="accent2"/>
              </a:solidFill>
            </a:endParaRPr>
          </a:p>
          <a:p>
            <a:pPr algn="l" rtl="0"/>
            <a:r>
              <a:rPr lang="en-US" sz="2400" dirty="0" smtClean="0">
                <a:solidFill>
                  <a:schemeClr val="accent2"/>
                </a:solidFill>
              </a:rPr>
              <a:t>'Single quotes‘</a:t>
            </a:r>
          </a:p>
          <a:p>
            <a:pPr lvl="1" algn="l" rtl="0"/>
            <a:r>
              <a:rPr lang="en-US" sz="2400" dirty="0" smtClean="0"/>
              <a:t>protects everything enclosed between two single quote marks. </a:t>
            </a:r>
          </a:p>
          <a:p>
            <a:pPr lvl="1" algn="l" rtl="0"/>
            <a:r>
              <a:rPr lang="en-US" sz="2400" dirty="0" smtClean="0"/>
              <a:t>It is used to </a:t>
            </a:r>
            <a:r>
              <a:rPr lang="en-US" sz="2400" b="1" dirty="0" smtClean="0"/>
              <a:t>turn off the special meaning</a:t>
            </a:r>
            <a:r>
              <a:rPr lang="en-US" sz="2400" dirty="0" smtClean="0"/>
              <a:t> of all characters ( </a:t>
            </a:r>
            <a:r>
              <a:rPr lang="en-US" sz="2400" b="1" dirty="0" smtClean="0"/>
              <a:t>NO</a:t>
            </a:r>
            <a:r>
              <a:rPr lang="en-US" sz="2400" dirty="0" smtClean="0"/>
              <a:t> </a:t>
            </a:r>
            <a:r>
              <a:rPr lang="en-US" sz="2400" b="1" dirty="0" smtClean="0"/>
              <a:t>substitution</a:t>
            </a:r>
            <a:r>
              <a:rPr lang="en-US" sz="2400" dirty="0" smtClean="0"/>
              <a:t> of variables and commands).</a:t>
            </a:r>
            <a:br>
              <a:rPr lang="en-US" sz="2400" dirty="0" smtClean="0"/>
            </a:br>
            <a:endParaRPr lang="en-US" sz="2400" dirty="0" smtClean="0"/>
          </a:p>
          <a:p>
            <a:pPr algn="l" rtl="0"/>
            <a:r>
              <a:rPr lang="en-US" sz="2400" dirty="0" smtClean="0">
                <a:solidFill>
                  <a:schemeClr val="accent2"/>
                </a:solidFill>
              </a:rPr>
              <a:t>`Back quote`</a:t>
            </a:r>
          </a:p>
          <a:p>
            <a:pPr lvl="1" algn="l" rtl="0"/>
            <a:r>
              <a:rPr lang="en-US" sz="2400" dirty="0" smtClean="0"/>
              <a:t>Used with commands only.</a:t>
            </a:r>
          </a:p>
          <a:p>
            <a:pPr lvl="1" algn="l" rtl="0"/>
            <a:r>
              <a:rPr lang="en-US" sz="2400" dirty="0" smtClean="0"/>
              <a:t>To execute command.</a:t>
            </a:r>
          </a:p>
          <a:p>
            <a:endParaRPr lang="ar-SA" sz="3600" dirty="0" smtClean="0"/>
          </a:p>
          <a:p>
            <a:pPr lvl="1" algn="l" rtl="0"/>
            <a:endParaRPr lang="en-US" sz="2000" dirty="0" smtClean="0">
              <a:solidFill>
                <a:schemeClr val="accent2"/>
              </a:solidFill>
            </a:endParaRPr>
          </a:p>
          <a:p>
            <a:pPr lvl="1" algn="l" rtl="0"/>
            <a:endParaRPr lang="en-US" sz="2000" dirty="0" smtClean="0">
              <a:solidFill>
                <a:schemeClr val="accent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C9D07-FE4C-4AF7-AE11-CBB1ACAE27F2}" type="slidenum">
              <a:rPr lang="ar-SA" altLang="en-US" smtClean="0"/>
              <a:pPr/>
              <a:t>22</a:t>
            </a:fld>
            <a:endParaRPr lang="en-US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52400" y="152400"/>
          <a:ext cx="8915400" cy="643427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51284"/>
                <a:gridCol w="4535905"/>
                <a:gridCol w="3128211"/>
              </a:tblGrid>
              <a:tr h="57350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command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variable</a:t>
                      </a:r>
                      <a:endParaRPr lang="en-US" sz="2800" dirty="0"/>
                    </a:p>
                  </a:txBody>
                  <a:tcPr/>
                </a:tc>
              </a:tr>
              <a:tr h="1457308">
                <a:tc>
                  <a:txBody>
                    <a:bodyPr/>
                    <a:lstStyle/>
                    <a:p>
                      <a:r>
                        <a:rPr lang="en-US" dirty="0" smtClean="0"/>
                        <a:t>Double</a:t>
                      </a:r>
                      <a:r>
                        <a:rPr lang="en-US" baseline="0" dirty="0" smtClean="0"/>
                        <a:t> “ “</a:t>
                      </a:r>
                    </a:p>
                    <a:p>
                      <a:r>
                        <a:rPr lang="en-US" baseline="0" dirty="0" smtClean="0"/>
                        <a:t>Back ` `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rgbClr val="0070C0"/>
                          </a:solidFill>
                        </a:rPr>
                        <a:t>$echo “My working directory is `</a:t>
                      </a:r>
                      <a:r>
                        <a:rPr lang="en-US" sz="2000" dirty="0" err="1" smtClean="0">
                          <a:solidFill>
                            <a:srgbClr val="0070C0"/>
                          </a:solidFill>
                        </a:rPr>
                        <a:t>pwd</a:t>
                      </a:r>
                      <a:r>
                        <a:rPr lang="en-US" sz="2000" dirty="0" smtClean="0">
                          <a:solidFill>
                            <a:srgbClr val="0070C0"/>
                          </a:solidFill>
                        </a:rPr>
                        <a:t>`”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b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/>
                        <a:t>The output:</a:t>
                      </a:r>
                      <a:endParaRPr lang="en-US" dirty="0" smtClean="0"/>
                    </a:p>
                    <a:p>
                      <a:r>
                        <a:rPr lang="en-US" sz="1600" b="0" dirty="0" smtClean="0"/>
                        <a:t>My working directory is /home/</a:t>
                      </a:r>
                      <a:r>
                        <a:rPr lang="en-US" sz="1600" b="0" dirty="0" err="1" smtClean="0"/>
                        <a:t>nora</a:t>
                      </a:r>
                      <a:r>
                        <a:rPr lang="en-US" sz="1600" b="0" dirty="0" smtClean="0"/>
                        <a:t>/Desktop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</a:tr>
              <a:tr h="1494675">
                <a:tc>
                  <a:txBody>
                    <a:bodyPr/>
                    <a:lstStyle/>
                    <a:p>
                      <a:r>
                        <a:rPr lang="en-US" dirty="0" smtClean="0"/>
                        <a:t>Single ‘ ‘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 smtClean="0"/>
                        <a:t>Back ` `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rgbClr val="0070C0"/>
                          </a:solidFill>
                        </a:rPr>
                        <a:t>$echo ‘My working directory is `</a:t>
                      </a:r>
                      <a:r>
                        <a:rPr lang="en-US" sz="2000" dirty="0" err="1" smtClean="0">
                          <a:solidFill>
                            <a:srgbClr val="0070C0"/>
                          </a:solidFill>
                        </a:rPr>
                        <a:t>pwd</a:t>
                      </a:r>
                      <a:r>
                        <a:rPr lang="en-US" sz="2000" dirty="0" smtClean="0">
                          <a:solidFill>
                            <a:srgbClr val="0070C0"/>
                          </a:solidFill>
                        </a:rPr>
                        <a:t>`’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b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/>
                        <a:t>The output: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My working directory is `</a:t>
                      </a:r>
                      <a:r>
                        <a:rPr lang="en-US" dirty="0" err="1" smtClean="0"/>
                        <a:t>pwd</a:t>
                      </a:r>
                      <a:r>
                        <a:rPr lang="en-US" dirty="0" smtClean="0"/>
                        <a:t>`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 smtClean="0"/>
                    </a:p>
                    <a:p>
                      <a:pPr algn="ctr"/>
                      <a:r>
                        <a:rPr lang="en-US" b="0" dirty="0" smtClean="0"/>
                        <a:t>-</a:t>
                      </a:r>
                    </a:p>
                  </a:txBody>
                  <a:tcPr/>
                </a:tc>
              </a:tr>
              <a:tr h="1494675">
                <a:tc>
                  <a:txBody>
                    <a:bodyPr/>
                    <a:lstStyle/>
                    <a:p>
                      <a:r>
                        <a:rPr lang="en-US" dirty="0" smtClean="0"/>
                        <a:t>Double “ ”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rgbClr val="0070C0"/>
                          </a:solidFill>
                        </a:rPr>
                        <a:t>$echo “My working directory is </a:t>
                      </a:r>
                      <a:r>
                        <a:rPr lang="en-US" sz="2000" dirty="0" err="1" smtClean="0">
                          <a:solidFill>
                            <a:srgbClr val="0070C0"/>
                          </a:solidFill>
                        </a:rPr>
                        <a:t>pwd</a:t>
                      </a:r>
                      <a:r>
                        <a:rPr lang="en-US" sz="2000" dirty="0" smtClean="0">
                          <a:solidFill>
                            <a:srgbClr val="0070C0"/>
                          </a:solidFill>
                        </a:rPr>
                        <a:t>”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b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/>
                        <a:t>The output: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My working directory is </a:t>
                      </a:r>
                      <a:r>
                        <a:rPr lang="en-US" dirty="0" err="1" smtClean="0"/>
                        <a:t>pwd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70C0"/>
                          </a:solidFill>
                        </a:rPr>
                        <a:t>$echo “the</a:t>
                      </a:r>
                      <a:r>
                        <a:rPr lang="en-US" baseline="0" dirty="0" smtClean="0">
                          <a:solidFill>
                            <a:srgbClr val="0070C0"/>
                          </a:solidFill>
                        </a:rPr>
                        <a:t> home is $HOME</a:t>
                      </a:r>
                      <a:r>
                        <a:rPr lang="en-US" dirty="0" smtClean="0">
                          <a:solidFill>
                            <a:srgbClr val="0070C0"/>
                          </a:solidFill>
                        </a:rPr>
                        <a:t>”</a:t>
                      </a:r>
                    </a:p>
                    <a:p>
                      <a:r>
                        <a:rPr lang="en-US" b="1" dirty="0" smtClean="0"/>
                        <a:t>The output:</a:t>
                      </a:r>
                    </a:p>
                    <a:p>
                      <a:r>
                        <a:rPr lang="en-US" dirty="0" smtClean="0"/>
                        <a:t>the</a:t>
                      </a:r>
                      <a:r>
                        <a:rPr lang="en-US" baseline="0" dirty="0" smtClean="0"/>
                        <a:t> home is /home/</a:t>
                      </a:r>
                      <a:r>
                        <a:rPr lang="en-US" baseline="0" dirty="0" err="1" smtClean="0"/>
                        <a:t>nora</a:t>
                      </a:r>
                      <a:endParaRPr lang="en-US" dirty="0" smtClean="0"/>
                    </a:p>
                  </a:txBody>
                  <a:tcPr/>
                </a:tc>
              </a:tr>
              <a:tr h="1414117">
                <a:tc>
                  <a:txBody>
                    <a:bodyPr/>
                    <a:lstStyle/>
                    <a:p>
                      <a:r>
                        <a:rPr lang="en-US" dirty="0" smtClean="0"/>
                        <a:t>Single ‘ ‘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rgbClr val="0070C0"/>
                          </a:solidFill>
                        </a:rPr>
                        <a:t>$echo ‘My working directory is </a:t>
                      </a:r>
                      <a:r>
                        <a:rPr lang="en-US" sz="2000" dirty="0" err="1" smtClean="0">
                          <a:solidFill>
                            <a:srgbClr val="0070C0"/>
                          </a:solidFill>
                        </a:rPr>
                        <a:t>pwd</a:t>
                      </a:r>
                      <a:r>
                        <a:rPr lang="en-US" sz="2000" dirty="0" smtClean="0">
                          <a:solidFill>
                            <a:srgbClr val="0070C0"/>
                          </a:solidFill>
                        </a:rPr>
                        <a:t>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/>
                        <a:t>The output:</a:t>
                      </a:r>
                      <a:endParaRPr lang="en-US" dirty="0" smtClean="0">
                        <a:solidFill>
                          <a:srgbClr val="0070C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My working directory is </a:t>
                      </a:r>
                      <a:r>
                        <a:rPr lang="en-US" dirty="0" err="1" smtClean="0"/>
                        <a:t>pwd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0070C0"/>
                          </a:solidFill>
                        </a:rPr>
                        <a:t>$echo ‘the home is $HOME’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/>
                        <a:t>The output: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 smtClean="0"/>
                        <a:t>the</a:t>
                      </a:r>
                      <a:r>
                        <a:rPr lang="en-US" b="0" baseline="0" dirty="0" smtClean="0"/>
                        <a:t> home is $HOME</a:t>
                      </a:r>
                      <a:endParaRPr lang="en-US" b="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C9D07-FE4C-4AF7-AE11-CBB1ACAE27F2}" type="slidenum">
              <a:rPr lang="ar-SA" altLang="en-US" smtClean="0"/>
              <a:pPr/>
              <a:t>23</a:t>
            </a:fld>
            <a:endParaRPr lang="en-US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0">
                <a:effectLst>
                  <a:outerShdw blurRad="38100" dist="38100" dir="2700000" algn="tl">
                    <a:srgbClr val="C0C0C0"/>
                  </a:outerShdw>
                </a:effectLst>
              </a:rPr>
              <a:t>echo Command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>
              <a:lnSpc>
                <a:spcPct val="90000"/>
              </a:lnSpc>
            </a:pPr>
            <a:r>
              <a:rPr lang="en-US" dirty="0">
                <a:solidFill>
                  <a:schemeClr val="accent2"/>
                </a:solidFill>
              </a:rPr>
              <a:t>Options</a:t>
            </a:r>
            <a:br>
              <a:rPr lang="en-US" dirty="0">
                <a:solidFill>
                  <a:schemeClr val="accent2"/>
                </a:solidFill>
              </a:rPr>
            </a:br>
            <a:r>
              <a:rPr lang="en-US" dirty="0">
                <a:solidFill>
                  <a:schemeClr val="hlink"/>
                </a:solidFill>
              </a:rPr>
              <a:t>-n</a:t>
            </a:r>
            <a:r>
              <a:rPr lang="en-US" dirty="0">
                <a:solidFill>
                  <a:srgbClr val="FFFF66"/>
                </a:solidFill>
              </a:rPr>
              <a:t> </a:t>
            </a:r>
            <a:r>
              <a:rPr lang="en-US" dirty="0"/>
              <a:t>Do not output the trailing new line.</a:t>
            </a: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hlink"/>
                </a:solidFill>
              </a:rPr>
              <a:t>-e</a:t>
            </a:r>
            <a:r>
              <a:rPr lang="en-US" dirty="0">
                <a:solidFill>
                  <a:srgbClr val="FFFF66"/>
                </a:solidFill>
              </a:rPr>
              <a:t> </a:t>
            </a:r>
            <a:r>
              <a:rPr lang="en-US" dirty="0"/>
              <a:t>Enable interpretation of the following backslash escaped characters in the strings:</a:t>
            </a:r>
          </a:p>
          <a:p>
            <a:pPr algn="l" rtl="0">
              <a:lnSpc>
                <a:spcPct val="90000"/>
              </a:lnSpc>
              <a:buFont typeface="Wingdings" pitchFamily="2" charset="2"/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chemeClr val="hlink"/>
                </a:solidFill>
              </a:rPr>
              <a:t>\a</a:t>
            </a:r>
            <a:r>
              <a:rPr lang="en-US" dirty="0"/>
              <a:t> alert (bell)</a:t>
            </a:r>
            <a:br>
              <a:rPr lang="en-US" dirty="0"/>
            </a:br>
            <a:r>
              <a:rPr lang="en-US" dirty="0">
                <a:solidFill>
                  <a:schemeClr val="hlink"/>
                </a:solidFill>
              </a:rPr>
              <a:t>\b</a:t>
            </a:r>
            <a:r>
              <a:rPr lang="en-US" dirty="0"/>
              <a:t> backspace</a:t>
            </a:r>
            <a:br>
              <a:rPr lang="en-US" dirty="0"/>
            </a:br>
            <a:r>
              <a:rPr lang="en-US" dirty="0">
                <a:solidFill>
                  <a:schemeClr val="hlink"/>
                </a:solidFill>
              </a:rPr>
              <a:t>\n</a:t>
            </a:r>
            <a:r>
              <a:rPr lang="en-US" dirty="0"/>
              <a:t> new line</a:t>
            </a:r>
            <a:br>
              <a:rPr lang="en-US" dirty="0"/>
            </a:br>
            <a:r>
              <a:rPr lang="en-US" dirty="0">
                <a:solidFill>
                  <a:schemeClr val="hlink"/>
                </a:solidFill>
              </a:rPr>
              <a:t>\t</a:t>
            </a:r>
            <a:r>
              <a:rPr lang="en-US" dirty="0"/>
              <a:t> horizontal tab</a:t>
            </a:r>
            <a:br>
              <a:rPr lang="en-US" dirty="0"/>
            </a:b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4EA6-B9BB-48C0-81EB-A2D2E80764AB}" type="slidenum">
              <a:rPr lang="ar-SA" altLang="en-US" smtClean="0"/>
              <a:pPr/>
              <a:t>24</a:t>
            </a:fld>
            <a:endParaRPr lang="en-US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0">
                <a:effectLst>
                  <a:outerShdw blurRad="38100" dist="38100" dir="2700000" algn="tl">
                    <a:srgbClr val="C0C0C0"/>
                  </a:outerShdw>
                </a:effectLst>
              </a:rPr>
              <a:t>Examples of quoting special characters</a:t>
            </a:r>
          </a:p>
        </p:txBody>
      </p:sp>
      <p:graphicFrame>
        <p:nvGraphicFramePr>
          <p:cNvPr id="42015" name="Group 31"/>
          <p:cNvGraphicFramePr>
            <a:graphicFrameLocks noGrp="1"/>
          </p:cNvGraphicFramePr>
          <p:nvPr>
            <p:ph idx="1"/>
          </p:nvPr>
        </p:nvGraphicFramePr>
        <p:xfrm>
          <a:off x="228600" y="1676399"/>
          <a:ext cx="8686800" cy="4541396"/>
        </p:xfrm>
        <a:graphic>
          <a:graphicData uri="http://schemas.openxmlformats.org/drawingml/2006/table">
            <a:tbl>
              <a:tblPr/>
              <a:tblGrid>
                <a:gridCol w="8686800"/>
              </a:tblGrid>
              <a:tr h="6153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ubuntu@ubuntu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:~$ </a:t>
                      </a: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echo –n “operating system”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660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operating system </a:t>
                      </a:r>
                      <a:r>
                        <a:rPr kumimoji="0" lang="en-US" sz="2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ubuntu@ubuntu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:~$ </a:t>
                      </a: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endParaRPr kumimoji="0" 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</a:tr>
              <a:tr h="7074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</a:t>
                      </a: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echo –e “operating \t system”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7975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Operating         system </a:t>
                      </a:r>
                      <a:endParaRPr kumimoji="0" 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</a:tr>
              <a:tr h="7975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echo -e "An apple a day keeps away \a\t\</a:t>
                      </a:r>
                      <a:r>
                        <a:rPr kumimoji="0" lang="en-US" sz="2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tdoctor</a:t>
                      </a: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\n"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7975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 apple a day keeps away               doctor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E6DCAC"/>
                        </a:gs>
                        <a:gs pos="12000">
                          <a:srgbClr val="E6D78A"/>
                        </a:gs>
                        <a:gs pos="30000">
                          <a:srgbClr val="C7AC4C"/>
                        </a:gs>
                        <a:gs pos="45000">
                          <a:srgbClr val="E6D78A"/>
                        </a:gs>
                        <a:gs pos="77000">
                          <a:srgbClr val="C7AC4C"/>
                        </a:gs>
                        <a:gs pos="100000">
                          <a:srgbClr val="E6DCAC"/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5DEBF-6ABE-4302-84CB-627623F2C139}" type="slidenum">
              <a:rPr lang="ar-SA" altLang="en-US" smtClean="0"/>
              <a:pPr/>
              <a:t>25</a:t>
            </a:fld>
            <a:endParaRPr lang="en-US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5DEBF-6ABE-4302-84CB-627623F2C139}" type="slidenum">
              <a:rPr lang="ar-SA" altLang="en-US" smtClean="0"/>
              <a:pPr/>
              <a:t>26</a:t>
            </a:fld>
            <a:endParaRPr lang="en-US" altLang="en-US"/>
          </a:p>
        </p:txBody>
      </p:sp>
      <p:sp>
        <p:nvSpPr>
          <p:cNvPr id="5" name="Rectangle 4"/>
          <p:cNvSpPr/>
          <p:nvPr/>
        </p:nvSpPr>
        <p:spPr>
          <a:xfrm>
            <a:off x="609600" y="2057400"/>
            <a:ext cx="6629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http://www.podgrid.org/linux-bible/linux-bible-page109.html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Watermark</Template>
  <TotalTime>1766</TotalTime>
  <Words>1512</Words>
  <Application>Microsoft Office PowerPoint</Application>
  <PresentationFormat>On-screen Show (4:3)</PresentationFormat>
  <Paragraphs>346</Paragraphs>
  <Slides>26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Watermark</vt:lpstr>
      <vt:lpstr>Using Linux Commands</vt:lpstr>
      <vt:lpstr>Using the Shell in Linux Commands Syntax </vt:lpstr>
      <vt:lpstr>Getting Help with Using the Shell</vt:lpstr>
      <vt:lpstr>Understanding file permission</vt:lpstr>
      <vt:lpstr>Understanding file permission</vt:lpstr>
      <vt:lpstr>Understanding file permission</vt:lpstr>
      <vt:lpstr>Understanding file permission</vt:lpstr>
      <vt:lpstr>Change permission on a file - numeric</vt:lpstr>
      <vt:lpstr>Change permission on a file – symbolic</vt:lpstr>
      <vt:lpstr>Change permission on a file</vt:lpstr>
      <vt:lpstr>Creating files and directories</vt:lpstr>
      <vt:lpstr>Creating files and directories</vt:lpstr>
      <vt:lpstr>Creating files and directories</vt:lpstr>
      <vt:lpstr>Moving, copying, and deleting files</vt:lpstr>
      <vt:lpstr>Moving, copying, and deleting files</vt:lpstr>
      <vt:lpstr>Create empty files</vt:lpstr>
      <vt:lpstr>Using file-matching metacharacters  This matches any number of characters  *</vt:lpstr>
      <vt:lpstr>Using file-matching metacharacters    This matches any one(single) character ?</vt:lpstr>
      <vt:lpstr>Using file-matching metacharacters    This matches any one of the characters between the brackets […]</vt:lpstr>
      <vt:lpstr>Using file-redirection metacharacters </vt:lpstr>
      <vt:lpstr>echo Command</vt:lpstr>
      <vt:lpstr>Quotes</vt:lpstr>
      <vt:lpstr>Slide 23</vt:lpstr>
      <vt:lpstr>echo Command</vt:lpstr>
      <vt:lpstr>Examples of quoting special characters</vt:lpstr>
      <vt:lpstr>References</vt:lpstr>
    </vt:vector>
  </TitlesOfParts>
  <Company>Wesmosis@Yahoo.Dk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Linux Commands</dc:title>
  <dc:creator>USER</dc:creator>
  <cp:lastModifiedBy>User</cp:lastModifiedBy>
  <cp:revision>39</cp:revision>
  <dcterms:created xsi:type="dcterms:W3CDTF">2009-10-16T16:00:51Z</dcterms:created>
  <dcterms:modified xsi:type="dcterms:W3CDTF">2012-09-27T11:44:04Z</dcterms:modified>
</cp:coreProperties>
</file>