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15"/>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69153" autoAdjust="0"/>
  </p:normalViewPr>
  <p:slideViewPr>
    <p:cSldViewPr>
      <p:cViewPr varScale="1">
        <p:scale>
          <a:sx n="52" d="100"/>
          <a:sy n="52" d="100"/>
        </p:scale>
        <p:origin x="-167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C3E501-0FA4-4BED-B887-705B90C1F3CB}" type="datetimeFigureOut">
              <a:rPr lang="en-US" smtClean="0"/>
              <a:pPr/>
              <a:t>10/11/2012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2F9B03-C036-4563-966E-E6FFFDA583A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If you know the directory that contains the command you want to run, one way to run it is to type the full path to that command. For example, you run the date command from the /bin directory by typing:</a:t>
            </a:r>
          </a:p>
          <a:p>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/bin/date</a:t>
            </a:r>
            <a:r>
              <a:rPr lang="en-US" dirty="0" smtClean="0"/>
              <a:t> </a:t>
            </a:r>
            <a:r>
              <a:rPr lang="en-US" sz="1200" kern="1200" dirty="0" smtClean="0">
                <a:solidFill>
                  <a:schemeClr val="tx1"/>
                </a:solidFill>
                <a:latin typeface="+mn-lt"/>
                <a:ea typeface="+mn-ea"/>
                <a:cs typeface="+mn-cs"/>
              </a:rPr>
              <a:t>Of course, this can be inconvenient, especially if the command resides in a directory with a long name. The better way is to have commands stored in well-known directories, and then add those directories to your shell's PATH environment variable. The path consists of a list of directories that are checked sequentially for the commands you enter. To see your current path, type the following:</a:t>
            </a:r>
          </a:p>
          <a:p>
            <a:r>
              <a:rPr lang="en-US" sz="1200" b="1" kern="1200" dirty="0" smtClean="0">
                <a:solidFill>
                  <a:schemeClr val="tx1"/>
                </a:solidFill>
                <a:latin typeface="+mn-lt"/>
                <a:ea typeface="+mn-ea"/>
                <a:cs typeface="+mn-cs"/>
              </a:rPr>
              <a:t>$ echo $PATH</a:t>
            </a:r>
            <a:r>
              <a:rPr lang="en-US" sz="1200" kern="1200" dirty="0" smtClean="0">
                <a:solidFill>
                  <a:schemeClr val="tx1"/>
                </a:solidFill>
                <a:latin typeface="+mn-lt"/>
                <a:ea typeface="+mn-ea"/>
                <a:cs typeface="+mn-cs"/>
              </a:rPr>
              <a:t>/bin:/</a:t>
            </a:r>
            <a:r>
              <a:rPr lang="en-US" sz="1200" kern="1200" dirty="0" err="1" smtClean="0">
                <a:solidFill>
                  <a:schemeClr val="tx1"/>
                </a:solidFill>
                <a:latin typeface="+mn-lt"/>
                <a:ea typeface="+mn-ea"/>
                <a:cs typeface="+mn-cs"/>
              </a:rPr>
              <a:t>usr</a:t>
            </a:r>
            <a:r>
              <a:rPr lang="en-US" sz="1200" kern="1200" dirty="0" smtClean="0">
                <a:solidFill>
                  <a:schemeClr val="tx1"/>
                </a:solidFill>
                <a:latin typeface="+mn-lt"/>
                <a:ea typeface="+mn-ea"/>
                <a:cs typeface="+mn-cs"/>
              </a:rPr>
              <a:t>/bin:/</a:t>
            </a:r>
            <a:r>
              <a:rPr lang="en-US" sz="1200" kern="1200" dirty="0" err="1" smtClean="0">
                <a:solidFill>
                  <a:schemeClr val="tx1"/>
                </a:solidFill>
                <a:latin typeface="+mn-lt"/>
                <a:ea typeface="+mn-ea"/>
                <a:cs typeface="+mn-cs"/>
              </a:rPr>
              <a:t>usr</a:t>
            </a:r>
            <a:r>
              <a:rPr lang="en-US" sz="1200" kern="1200" dirty="0" smtClean="0">
                <a:solidFill>
                  <a:schemeClr val="tx1"/>
                </a:solidFill>
                <a:latin typeface="+mn-lt"/>
                <a:ea typeface="+mn-ea"/>
                <a:cs typeface="+mn-cs"/>
              </a:rPr>
              <a:t>/local/bin:/</a:t>
            </a:r>
            <a:r>
              <a:rPr lang="en-US" sz="1200" kern="1200" dirty="0" err="1" smtClean="0">
                <a:solidFill>
                  <a:schemeClr val="tx1"/>
                </a:solidFill>
                <a:latin typeface="+mn-lt"/>
                <a:ea typeface="+mn-ea"/>
                <a:cs typeface="+mn-cs"/>
              </a:rPr>
              <a:t>usr</a:t>
            </a:r>
            <a:r>
              <a:rPr lang="en-US" sz="1200" kern="1200" dirty="0" smtClean="0">
                <a:solidFill>
                  <a:schemeClr val="tx1"/>
                </a:solidFill>
                <a:latin typeface="+mn-lt"/>
                <a:ea typeface="+mn-ea"/>
                <a:cs typeface="+mn-cs"/>
              </a:rPr>
              <a:t>/bin/X11:/</a:t>
            </a:r>
            <a:r>
              <a:rPr lang="en-US" sz="1200" kern="1200" dirty="0" err="1" smtClean="0">
                <a:solidFill>
                  <a:schemeClr val="tx1"/>
                </a:solidFill>
                <a:latin typeface="+mn-lt"/>
                <a:ea typeface="+mn-ea"/>
                <a:cs typeface="+mn-cs"/>
              </a:rPr>
              <a:t>usr</a:t>
            </a:r>
            <a:r>
              <a:rPr lang="en-US" sz="1200" kern="1200" dirty="0" smtClean="0">
                <a:solidFill>
                  <a:schemeClr val="tx1"/>
                </a:solidFill>
                <a:latin typeface="+mn-lt"/>
                <a:ea typeface="+mn-ea"/>
                <a:cs typeface="+mn-cs"/>
              </a:rPr>
              <a:t>/X11R6/bin:/home/</a:t>
            </a:r>
            <a:r>
              <a:rPr lang="en-US" sz="1200" kern="1200" dirty="0" err="1" smtClean="0">
                <a:solidFill>
                  <a:schemeClr val="tx1"/>
                </a:solidFill>
                <a:latin typeface="+mn-lt"/>
                <a:ea typeface="+mn-ea"/>
                <a:cs typeface="+mn-cs"/>
              </a:rPr>
              <a:t>chris</a:t>
            </a:r>
            <a:r>
              <a:rPr lang="en-US" sz="1200" kern="1200" dirty="0" smtClean="0">
                <a:solidFill>
                  <a:schemeClr val="tx1"/>
                </a:solidFill>
                <a:latin typeface="+mn-lt"/>
                <a:ea typeface="+mn-ea"/>
                <a:cs typeface="+mn-cs"/>
              </a:rPr>
              <a:t>/bin</a:t>
            </a:r>
            <a:r>
              <a:rPr lang="en-US" dirty="0" smtClean="0"/>
              <a:t> </a:t>
            </a:r>
            <a:r>
              <a:rPr lang="en-US" sz="1200" kern="1200" dirty="0" smtClean="0">
                <a:solidFill>
                  <a:schemeClr val="tx1"/>
                </a:solidFill>
                <a:latin typeface="+mn-lt"/>
                <a:ea typeface="+mn-ea"/>
                <a:cs typeface="+mn-cs"/>
              </a:rPr>
              <a:t>The results show the default path for a regular Linux user. Directories in the path list are separated by colons. Most user commands that come with Linux are stored in the /bin, /</a:t>
            </a:r>
            <a:r>
              <a:rPr lang="en-US" sz="1200" kern="1200" dirty="0" err="1" smtClean="0">
                <a:solidFill>
                  <a:schemeClr val="tx1"/>
                </a:solidFill>
                <a:latin typeface="+mn-lt"/>
                <a:ea typeface="+mn-ea"/>
                <a:cs typeface="+mn-cs"/>
              </a:rPr>
              <a:t>usr</a:t>
            </a:r>
            <a:r>
              <a:rPr lang="en-US" sz="1200" kern="1200" dirty="0" smtClean="0">
                <a:solidFill>
                  <a:schemeClr val="tx1"/>
                </a:solidFill>
                <a:latin typeface="+mn-lt"/>
                <a:ea typeface="+mn-ea"/>
                <a:cs typeface="+mn-cs"/>
              </a:rPr>
              <a:t>/bin, or /</a:t>
            </a:r>
            <a:r>
              <a:rPr lang="en-US" sz="1200" kern="1200" dirty="0" err="1" smtClean="0">
                <a:solidFill>
                  <a:schemeClr val="tx1"/>
                </a:solidFill>
                <a:latin typeface="+mn-lt"/>
                <a:ea typeface="+mn-ea"/>
                <a:cs typeface="+mn-cs"/>
              </a:rPr>
              <a:t>usr</a:t>
            </a:r>
            <a:r>
              <a:rPr lang="en-US" sz="1200" kern="1200" dirty="0" smtClean="0">
                <a:solidFill>
                  <a:schemeClr val="tx1"/>
                </a:solidFill>
                <a:latin typeface="+mn-lt"/>
                <a:ea typeface="+mn-ea"/>
                <a:cs typeface="+mn-cs"/>
              </a:rPr>
              <a:t>/local/bin directories. Graphical commands (that are used with GUIs) are contained in /</a:t>
            </a:r>
            <a:r>
              <a:rPr lang="en-US" sz="1200" kern="1200" dirty="0" err="1" smtClean="0">
                <a:solidFill>
                  <a:schemeClr val="tx1"/>
                </a:solidFill>
                <a:latin typeface="+mn-lt"/>
                <a:ea typeface="+mn-ea"/>
                <a:cs typeface="+mn-cs"/>
              </a:rPr>
              <a:t>usr</a:t>
            </a:r>
            <a:r>
              <a:rPr lang="en-US" sz="1200" kern="1200" dirty="0" smtClean="0">
                <a:solidFill>
                  <a:schemeClr val="tx1"/>
                </a:solidFill>
                <a:latin typeface="+mn-lt"/>
                <a:ea typeface="+mn-ea"/>
                <a:cs typeface="+mn-cs"/>
              </a:rPr>
              <a:t>/bin/X11 and /</a:t>
            </a:r>
            <a:r>
              <a:rPr lang="en-US" sz="1200" kern="1200" dirty="0" err="1" smtClean="0">
                <a:solidFill>
                  <a:schemeClr val="tx1"/>
                </a:solidFill>
                <a:latin typeface="+mn-lt"/>
                <a:ea typeface="+mn-ea"/>
                <a:cs typeface="+mn-cs"/>
              </a:rPr>
              <a:t>usr</a:t>
            </a:r>
            <a:r>
              <a:rPr lang="en-US" sz="1200" kern="1200" dirty="0" smtClean="0">
                <a:solidFill>
                  <a:schemeClr val="tx1"/>
                </a:solidFill>
                <a:latin typeface="+mn-lt"/>
                <a:ea typeface="+mn-ea"/>
                <a:cs typeface="+mn-cs"/>
              </a:rPr>
              <a:t>/X11R6/bin directories. The last directory shown is the bin directory in the user's home directory.</a:t>
            </a:r>
          </a:p>
          <a:p>
            <a:endParaRPr lang="en-US" dirty="0"/>
          </a:p>
        </p:txBody>
      </p:sp>
      <p:sp>
        <p:nvSpPr>
          <p:cNvPr id="4" name="Slide Number Placeholder 3"/>
          <p:cNvSpPr>
            <a:spLocks noGrp="1"/>
          </p:cNvSpPr>
          <p:nvPr>
            <p:ph type="sldNum" sz="quarter" idx="10"/>
          </p:nvPr>
        </p:nvSpPr>
        <p:spPr/>
        <p:txBody>
          <a:bodyPr/>
          <a:lstStyle/>
          <a:p>
            <a:fld id="{802F9B03-C036-4563-966E-E6FFFDA583AF}" type="slidenum">
              <a:rPr lang="en-US" smtClean="0"/>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dirty="0" smtClean="0">
                <a:cs typeface="Arial" charset="0"/>
              </a:rPr>
              <a:t>Aliases</a:t>
            </a:r>
            <a:r>
              <a:rPr lang="en-US" dirty="0" smtClean="0">
                <a:cs typeface="Arial" charset="0"/>
              </a:rPr>
              <a:t> </a:t>
            </a:r>
            <a:r>
              <a:rPr lang="en-US" b="1" dirty="0" smtClean="0">
                <a:cs typeface="Arial" charset="0"/>
              </a:rPr>
              <a:t>—</a:t>
            </a:r>
            <a:r>
              <a:rPr lang="en-US" dirty="0" smtClean="0">
                <a:cs typeface="Arial" charset="0"/>
              </a:rPr>
              <a:t> Names set by the alias command that represent a particular command and a set of options. (Type alias to see what aliases are set.)</a:t>
            </a:r>
          </a:p>
          <a:p>
            <a:pPr eaLnBrk="1" hangingPunct="1">
              <a:spcBef>
                <a:spcPct val="0"/>
              </a:spcBef>
            </a:pPr>
            <a:r>
              <a:rPr lang="en-US" b="1" dirty="0" smtClean="0">
                <a:cs typeface="Arial" charset="0"/>
              </a:rPr>
              <a:t>Shell reserved word</a:t>
            </a:r>
            <a:r>
              <a:rPr lang="en-US" dirty="0" smtClean="0">
                <a:cs typeface="Arial" charset="0"/>
              </a:rPr>
              <a:t> </a:t>
            </a:r>
            <a:r>
              <a:rPr lang="en-US" b="1" dirty="0" smtClean="0">
                <a:cs typeface="Arial" charset="0"/>
              </a:rPr>
              <a:t>—</a:t>
            </a:r>
            <a:r>
              <a:rPr lang="en-US" dirty="0" smtClean="0">
                <a:cs typeface="Arial" charset="0"/>
              </a:rPr>
              <a:t> Words that are reserved by the shell for special use. Many of these are words that you would use in programming-type functions, such as do</a:t>
            </a:r>
            <a:r>
              <a:rPr lang="en-US" i="1" dirty="0" smtClean="0">
                <a:cs typeface="Arial" charset="0"/>
              </a:rPr>
              <a:t>, </a:t>
            </a:r>
            <a:r>
              <a:rPr lang="en-US" dirty="0" smtClean="0">
                <a:cs typeface="Arial" charset="0"/>
              </a:rPr>
              <a:t>while</a:t>
            </a:r>
            <a:r>
              <a:rPr lang="en-US" i="1" dirty="0" smtClean="0">
                <a:cs typeface="Arial" charset="0"/>
              </a:rPr>
              <a:t>, </a:t>
            </a:r>
            <a:r>
              <a:rPr lang="en-US" dirty="0" smtClean="0">
                <a:cs typeface="Arial" charset="0"/>
              </a:rPr>
              <a:t>case</a:t>
            </a:r>
            <a:r>
              <a:rPr lang="en-US" i="1" dirty="0" smtClean="0">
                <a:cs typeface="Arial" charset="0"/>
              </a:rPr>
              <a:t>, </a:t>
            </a:r>
            <a:r>
              <a:rPr lang="en-US" dirty="0" smtClean="0">
                <a:cs typeface="Arial" charset="0"/>
              </a:rPr>
              <a:t>and else.</a:t>
            </a:r>
          </a:p>
          <a:p>
            <a:pPr eaLnBrk="1" hangingPunct="1">
              <a:spcBef>
                <a:spcPct val="0"/>
              </a:spcBef>
            </a:pPr>
            <a:r>
              <a:rPr lang="en-US" b="1" dirty="0" smtClean="0">
                <a:cs typeface="Arial" charset="0"/>
              </a:rPr>
              <a:t>Function</a:t>
            </a:r>
            <a:r>
              <a:rPr lang="en-US" dirty="0" smtClean="0">
                <a:cs typeface="Arial" charset="0"/>
              </a:rPr>
              <a:t> </a:t>
            </a:r>
            <a:r>
              <a:rPr lang="en-US" b="1" dirty="0" smtClean="0">
                <a:cs typeface="Arial" charset="0"/>
              </a:rPr>
              <a:t>—</a:t>
            </a:r>
            <a:r>
              <a:rPr lang="en-US" dirty="0" smtClean="0">
                <a:cs typeface="Arial" charset="0"/>
              </a:rPr>
              <a:t> A set of commands that are executed together within the current shell.</a:t>
            </a:r>
          </a:p>
          <a:p>
            <a:pPr eaLnBrk="1" hangingPunct="1">
              <a:spcBef>
                <a:spcPct val="0"/>
              </a:spcBef>
            </a:pPr>
            <a:r>
              <a:rPr lang="en-US" b="1" dirty="0" smtClean="0">
                <a:cs typeface="Arial" charset="0"/>
              </a:rPr>
              <a:t>Built-in command</a:t>
            </a:r>
            <a:r>
              <a:rPr lang="en-US" dirty="0" smtClean="0">
                <a:cs typeface="Arial" charset="0"/>
              </a:rPr>
              <a:t> </a:t>
            </a:r>
            <a:r>
              <a:rPr lang="en-US" b="1" dirty="0" smtClean="0">
                <a:cs typeface="Arial" charset="0"/>
              </a:rPr>
              <a:t>—</a:t>
            </a:r>
            <a:r>
              <a:rPr lang="en-US" dirty="0" smtClean="0">
                <a:cs typeface="Arial" charset="0"/>
              </a:rPr>
              <a:t> A command that is built into the shell.</a:t>
            </a:r>
          </a:p>
          <a:p>
            <a:pPr eaLnBrk="1" hangingPunct="1">
              <a:spcBef>
                <a:spcPct val="0"/>
              </a:spcBef>
            </a:pPr>
            <a:r>
              <a:rPr lang="en-US" b="1" dirty="0" smtClean="0">
                <a:cs typeface="Arial" charset="0"/>
              </a:rPr>
              <a:t>File system command</a:t>
            </a:r>
            <a:r>
              <a:rPr lang="en-US" dirty="0" smtClean="0">
                <a:cs typeface="Arial" charset="0"/>
              </a:rPr>
              <a:t> </a:t>
            </a:r>
            <a:r>
              <a:rPr lang="en-US" b="1" dirty="0" smtClean="0">
                <a:cs typeface="Arial" charset="0"/>
              </a:rPr>
              <a:t>—</a:t>
            </a:r>
            <a:r>
              <a:rPr lang="en-US" dirty="0" smtClean="0">
                <a:cs typeface="Arial" charset="0"/>
              </a:rPr>
              <a:t> This is a command that is stored in and executed from the computer's file system. (These are the commands that are indicated by the value of the PATH variable.)</a:t>
            </a:r>
          </a:p>
          <a:p>
            <a:pPr eaLnBrk="1" hangingPunct="1">
              <a:spcBef>
                <a:spcPct val="0"/>
              </a:spcBef>
            </a:pPr>
            <a:endParaRPr lang="en-US" dirty="0" smtClean="0">
              <a:cs typeface="Arial" charset="0"/>
            </a:endParaRPr>
          </a:p>
        </p:txBody>
      </p:sp>
      <p:sp>
        <p:nvSpPr>
          <p:cNvPr id="15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98BC51F-0387-4123-876E-1F235E663329}" type="slidenum">
              <a:rPr lang="en-US" smtClean="0"/>
              <a:pPr/>
              <a:t>13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322F3E-D09B-4FEE-8BA8-52990AA3A196}" type="datetimeFigureOut">
              <a:rPr lang="en-US" smtClean="0"/>
              <a:pPr/>
              <a:t>10/11/2012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4C32D-ACDA-4510-85BB-E5B248A5E78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322F3E-D09B-4FEE-8BA8-52990AA3A196}" type="datetimeFigureOut">
              <a:rPr lang="en-US" smtClean="0"/>
              <a:pPr/>
              <a:t>10/11/2012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4C32D-ACDA-4510-85BB-E5B248A5E78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322F3E-D09B-4FEE-8BA8-52990AA3A196}" type="datetimeFigureOut">
              <a:rPr lang="en-US" smtClean="0"/>
              <a:pPr/>
              <a:t>10/11/2012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4C32D-ACDA-4510-85BB-E5B248A5E78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719263"/>
            <a:ext cx="8229600" cy="4411662"/>
          </a:xfrm>
        </p:spPr>
        <p:txBody>
          <a:bodyPr/>
          <a:lstStyle/>
          <a:p>
            <a:endParaRPr lang="en-US"/>
          </a:p>
        </p:txBody>
      </p:sp>
      <p:sp>
        <p:nvSpPr>
          <p:cNvPr id="4" name="Date Placeholder 3"/>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fld id="{2795DEBF-6ABE-4302-84CB-627623F2C139}" type="slidenum">
              <a:rPr lang="ar-SA" altLang="en-US"/>
              <a:pPr/>
              <a:t>‹#›</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8229600" cy="21288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4000500"/>
            <a:ext cx="8229600" cy="2130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E0106814-A607-4553-91D8-3D32C9DAD79F}" type="slidenum">
              <a:rPr lang="ar-SA" altLang="en-US"/>
              <a:pPr/>
              <a:t>‹#›</a:t>
            </a:fld>
            <a:endParaRPr lang="en-US"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719263"/>
            <a:ext cx="4038600" cy="21288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000500"/>
            <a:ext cx="4038600" cy="2130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7" name="Footer Placeholder 6"/>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8" name="Slide Number Placeholder 7"/>
          <p:cNvSpPr>
            <a:spLocks noGrp="1"/>
          </p:cNvSpPr>
          <p:nvPr>
            <p:ph type="sldNum" sz="quarter" idx="12"/>
          </p:nvPr>
        </p:nvSpPr>
        <p:spPr>
          <a:xfrm>
            <a:off x="6553200" y="6248400"/>
            <a:ext cx="2133600" cy="457200"/>
          </a:xfrm>
        </p:spPr>
        <p:txBody>
          <a:bodyPr/>
          <a:lstStyle>
            <a:lvl1pPr>
              <a:defRPr/>
            </a:lvl1pPr>
          </a:lstStyle>
          <a:p>
            <a:fld id="{9B598BE5-8905-4AC3-89D9-F72C8E790A7B}" type="slidenum">
              <a:rPr lang="ar-SA" altLang="en-US"/>
              <a:pPr/>
              <a:t>‹#›</a:t>
            </a:fld>
            <a:endParaRPr lang="en-US"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950D0FF4-BD99-48F4-8B37-B2065C54618E}" type="slidenum">
              <a:rPr lang="ar-SA"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322F3E-D09B-4FEE-8BA8-52990AA3A196}" type="datetimeFigureOut">
              <a:rPr lang="en-US" smtClean="0"/>
              <a:pPr/>
              <a:t>10/11/2012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4C32D-ACDA-4510-85BB-E5B248A5E78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322F3E-D09B-4FEE-8BA8-52990AA3A196}" type="datetimeFigureOut">
              <a:rPr lang="en-US" smtClean="0"/>
              <a:pPr/>
              <a:t>10/11/2012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4C32D-ACDA-4510-85BB-E5B248A5E78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322F3E-D09B-4FEE-8BA8-52990AA3A196}" type="datetimeFigureOut">
              <a:rPr lang="en-US" smtClean="0"/>
              <a:pPr/>
              <a:t>10/11/2012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C4C32D-ACDA-4510-85BB-E5B248A5E78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322F3E-D09B-4FEE-8BA8-52990AA3A196}" type="datetimeFigureOut">
              <a:rPr lang="en-US" smtClean="0"/>
              <a:pPr/>
              <a:t>10/11/2012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C4C32D-ACDA-4510-85BB-E5B248A5E78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322F3E-D09B-4FEE-8BA8-52990AA3A196}" type="datetimeFigureOut">
              <a:rPr lang="en-US" smtClean="0"/>
              <a:pPr/>
              <a:t>10/11/2012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C4C32D-ACDA-4510-85BB-E5B248A5E78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322F3E-D09B-4FEE-8BA8-52990AA3A196}" type="datetimeFigureOut">
              <a:rPr lang="en-US" smtClean="0"/>
              <a:pPr/>
              <a:t>10/11/2012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C4C32D-ACDA-4510-85BB-E5B248A5E78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322F3E-D09B-4FEE-8BA8-52990AA3A196}" type="datetimeFigureOut">
              <a:rPr lang="en-US" smtClean="0"/>
              <a:pPr/>
              <a:t>10/11/2012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C4C32D-ACDA-4510-85BB-E5B248A5E78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322F3E-D09B-4FEE-8BA8-52990AA3A196}" type="datetimeFigureOut">
              <a:rPr lang="en-US" smtClean="0"/>
              <a:pPr/>
              <a:t>10/11/2012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C4C32D-ACDA-4510-85BB-E5B248A5E78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322F3E-D09B-4FEE-8BA8-52990AA3A196}" type="datetimeFigureOut">
              <a:rPr lang="en-US" smtClean="0"/>
              <a:pPr/>
              <a:t>10/11/2012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C4C32D-ACDA-4510-85BB-E5B248A5E78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 id="2147483694" r:id="rId14"/>
    <p:sldLayoutId id="2147483695" r:id="rId1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Using Linux </a:t>
            </a:r>
            <a:r>
              <a:rPr lang="en-US" dirty="0" smtClean="0"/>
              <a:t>Commands 2</a:t>
            </a:r>
            <a:endParaRPr lang="en-US" dirty="0"/>
          </a:p>
        </p:txBody>
      </p:sp>
      <p:sp>
        <p:nvSpPr>
          <p:cNvPr id="3" name="Subtitle 2"/>
          <p:cNvSpPr>
            <a:spLocks noGrp="1"/>
          </p:cNvSpPr>
          <p:nvPr>
            <p:ph type="subTitle" idx="1"/>
          </p:nvPr>
        </p:nvSpPr>
        <p:spPr/>
        <p:txBody>
          <a:bodyPr/>
          <a:lstStyle/>
          <a:p>
            <a:r>
              <a:rPr lang="en-US" dirty="0" smtClean="0"/>
              <a:t>Lab#5</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rmAutofit/>
          </a:bodyPr>
          <a:lstStyle/>
          <a:p>
            <a:pPr rtl="0"/>
            <a:r>
              <a:rPr lang="en-US" sz="4000" b="1" dirty="0">
                <a:effectLst>
                  <a:outerShdw blurRad="38100" dist="38100" dir="2700000" algn="tl">
                    <a:srgbClr val="C0C0C0"/>
                  </a:outerShdw>
                </a:effectLst>
              </a:rPr>
              <a:t>Rerunning commands: </a:t>
            </a:r>
            <a:r>
              <a:rPr lang="en-US" sz="3600" b="1" i="1" dirty="0">
                <a:effectLst>
                  <a:outerShdw blurRad="38100" dist="38100" dir="2700000" algn="tl">
                    <a:srgbClr val="C0C0C0"/>
                  </a:outerShdw>
                </a:effectLst>
              </a:rPr>
              <a:t/>
            </a:r>
            <a:br>
              <a:rPr lang="en-US" sz="3600" b="1" i="1" dirty="0">
                <a:effectLst>
                  <a:outerShdw blurRad="38100" dist="38100" dir="2700000" algn="tl">
                    <a:srgbClr val="C0C0C0"/>
                  </a:outerShdw>
                </a:effectLst>
              </a:rPr>
            </a:br>
            <a:r>
              <a:rPr lang="en-US" sz="3600" b="1" i="1" dirty="0">
                <a:effectLst>
                  <a:outerShdw blurRad="38100" dist="38100" dir="2700000" algn="tl">
                    <a:srgbClr val="C0C0C0"/>
                  </a:outerShdw>
                </a:effectLst>
              </a:rPr>
              <a:t>	         </a:t>
            </a:r>
            <a:r>
              <a:rPr lang="en-US" sz="3200" b="1" dirty="0">
                <a:solidFill>
                  <a:schemeClr val="accent2"/>
                </a:solidFill>
                <a:effectLst>
                  <a:outerShdw blurRad="38100" dist="38100" dir="2700000" algn="tl">
                    <a:srgbClr val="C0C0C0"/>
                  </a:outerShdw>
                </a:effectLst>
              </a:rPr>
              <a:t>command line recall</a:t>
            </a:r>
            <a:r>
              <a:rPr lang="en-US" sz="2800" b="1" dirty="0">
                <a:solidFill>
                  <a:schemeClr val="accent2"/>
                </a:solidFill>
                <a:effectLst>
                  <a:outerShdw blurRad="38100" dist="38100" dir="2700000" algn="tl">
                    <a:srgbClr val="C0C0C0"/>
                  </a:outerShdw>
                </a:effectLst>
              </a:rPr>
              <a:t>		</a:t>
            </a:r>
          </a:p>
        </p:txBody>
      </p:sp>
      <p:sp>
        <p:nvSpPr>
          <p:cNvPr id="19459" name="Rectangle 3"/>
          <p:cNvSpPr>
            <a:spLocks noGrp="1" noChangeArrowheads="1"/>
          </p:cNvSpPr>
          <p:nvPr>
            <p:ph type="body" sz="half" idx="1"/>
          </p:nvPr>
        </p:nvSpPr>
        <p:spPr>
          <a:xfrm>
            <a:off x="457200" y="1600200"/>
            <a:ext cx="8382000" cy="3886200"/>
          </a:xfrm>
        </p:spPr>
        <p:txBody>
          <a:bodyPr/>
          <a:lstStyle/>
          <a:p>
            <a:pPr algn="l" rtl="0"/>
            <a:r>
              <a:rPr lang="en-US" sz="2000" dirty="0"/>
              <a:t>Type a command line </a:t>
            </a:r>
            <a:r>
              <a:rPr lang="en-US" sz="2000" b="1" dirty="0">
                <a:solidFill>
                  <a:schemeClr val="accent2"/>
                </a:solidFill>
                <a:effectLst>
                  <a:outerShdw blurRad="38100" dist="38100" dir="2700000" algn="tl">
                    <a:srgbClr val="C0C0C0"/>
                  </a:outerShdw>
                </a:effectLst>
                <a:sym typeface="Wingdings" pitchFamily="2" charset="2"/>
              </a:rPr>
              <a:t></a:t>
            </a:r>
            <a:r>
              <a:rPr lang="en-US" sz="2000" dirty="0">
                <a:sym typeface="Wingdings" pitchFamily="2" charset="2"/>
              </a:rPr>
              <a:t>shell’s history list</a:t>
            </a:r>
            <a:r>
              <a:rPr lang="en-US" sz="2000" b="1" dirty="0">
                <a:solidFill>
                  <a:schemeClr val="accent2"/>
                </a:solidFill>
                <a:effectLst>
                  <a:outerShdw blurRad="38100" dist="38100" dir="2700000" algn="tl">
                    <a:srgbClr val="C0C0C0"/>
                  </a:outerShdw>
                </a:effectLst>
                <a:sym typeface="Wingdings" pitchFamily="2" charset="2"/>
              </a:rPr>
              <a:t></a:t>
            </a:r>
            <a:r>
              <a:rPr lang="en-US" sz="2000" dirty="0">
                <a:sym typeface="Wingdings" pitchFamily="2" charset="2"/>
              </a:rPr>
              <a:t> history file</a:t>
            </a:r>
            <a:endParaRPr lang="ar-SA" sz="2000" dirty="0">
              <a:sym typeface="Wingdings" pitchFamily="2" charset="2"/>
            </a:endParaRPr>
          </a:p>
          <a:p>
            <a:pPr algn="l" rtl="0"/>
            <a:r>
              <a:rPr lang="en-US" sz="2000" dirty="0">
                <a:sym typeface="Wingdings" pitchFamily="2" charset="2"/>
              </a:rPr>
              <a:t>To view history list</a:t>
            </a:r>
            <a:r>
              <a:rPr lang="ar-SA" sz="2000" dirty="0">
                <a:sym typeface="Wingdings" pitchFamily="2" charset="2"/>
              </a:rPr>
              <a:t>:</a:t>
            </a:r>
          </a:p>
          <a:p>
            <a:pPr algn="l" rtl="0"/>
            <a:endParaRPr lang="ar-SA" sz="2000" dirty="0">
              <a:sym typeface="Wingdings" pitchFamily="2" charset="2"/>
            </a:endParaRPr>
          </a:p>
          <a:p>
            <a:pPr algn="l" rtl="0"/>
            <a:endParaRPr lang="ar-SA" sz="2000" dirty="0">
              <a:sym typeface="Wingdings" pitchFamily="2" charset="2"/>
            </a:endParaRPr>
          </a:p>
          <a:p>
            <a:pPr algn="l" rtl="0"/>
            <a:endParaRPr lang="ar-SA" sz="2000" dirty="0">
              <a:sym typeface="Wingdings" pitchFamily="2" charset="2"/>
            </a:endParaRPr>
          </a:p>
          <a:p>
            <a:pPr algn="l" rtl="0"/>
            <a:r>
              <a:rPr lang="en-US" sz="2000" dirty="0">
                <a:sym typeface="Wingdings" pitchFamily="2" charset="2"/>
              </a:rPr>
              <a:t>Run command number (!command number)</a:t>
            </a:r>
          </a:p>
          <a:p>
            <a:pPr algn="l" rtl="0">
              <a:buFont typeface="Wingdings" pitchFamily="2" charset="2"/>
              <a:buNone/>
            </a:pPr>
            <a:endParaRPr lang="en-US" sz="2000" dirty="0">
              <a:sym typeface="Wingdings" pitchFamily="2" charset="2"/>
            </a:endParaRPr>
          </a:p>
          <a:p>
            <a:pPr algn="l" rtl="0">
              <a:buFont typeface="Wingdings" pitchFamily="2" charset="2"/>
              <a:buNone/>
            </a:pPr>
            <a:endParaRPr lang="en-US" sz="2000" dirty="0">
              <a:sym typeface="Wingdings" pitchFamily="2" charset="2"/>
            </a:endParaRPr>
          </a:p>
          <a:p>
            <a:pPr algn="l" rtl="0"/>
            <a:r>
              <a:rPr lang="en-US" sz="2000" dirty="0">
                <a:sym typeface="Wingdings" pitchFamily="2" charset="2"/>
              </a:rPr>
              <a:t>Run previous command</a:t>
            </a:r>
            <a:endParaRPr lang="ar-SA" sz="2000" dirty="0">
              <a:sym typeface="Wingdings" pitchFamily="2" charset="2"/>
            </a:endParaRPr>
          </a:p>
          <a:p>
            <a:pPr algn="l" rtl="0">
              <a:buFont typeface="Wingdings" pitchFamily="2" charset="2"/>
              <a:buNone/>
            </a:pPr>
            <a:endParaRPr lang="en-US" sz="2000" dirty="0"/>
          </a:p>
        </p:txBody>
      </p:sp>
      <p:graphicFrame>
        <p:nvGraphicFramePr>
          <p:cNvPr id="19485" name="Group 29"/>
          <p:cNvGraphicFramePr>
            <a:graphicFrameLocks noGrp="1"/>
          </p:cNvGraphicFramePr>
          <p:nvPr>
            <p:ph sz="quarter" idx="2"/>
          </p:nvPr>
        </p:nvGraphicFramePr>
        <p:xfrm>
          <a:off x="714348" y="2428868"/>
          <a:ext cx="3429000" cy="914400"/>
        </p:xfrm>
        <a:graphic>
          <a:graphicData uri="http://schemas.openxmlformats.org/drawingml/2006/table">
            <a:tbl>
              <a:tblPr/>
              <a:tblGrid>
                <a:gridCol w="3429000"/>
              </a:tblGrid>
              <a:tr h="3810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dirty="0" smtClean="0">
                          <a:ln>
                            <a:noFill/>
                          </a:ln>
                          <a:solidFill>
                            <a:schemeClr val="tx1"/>
                          </a:solidFill>
                          <a:effectLst/>
                          <a:latin typeface="Arial" charset="0"/>
                          <a:cs typeface="Arial" charset="0"/>
                        </a:rPr>
                        <a:t>$ history </a:t>
                      </a:r>
                      <a:endParaRPr kumimoji="0" lang="en-US" sz="2400" b="0" i="0" u="none" strike="noStrike" cap="none" normalizeH="0" baseline="0" dirty="0" smtClean="0">
                        <a:ln>
                          <a:noFill/>
                        </a:ln>
                        <a:solidFill>
                          <a:srgbClr val="FF0066"/>
                        </a:solidFill>
                        <a:effectLst/>
                        <a:latin typeface="Arial" charset="0"/>
                        <a:cs typeface="Arial"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381000">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cs typeface="Arial" charset="0"/>
                        </a:rPr>
                        <a:t>$ history 8</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bl>
          </a:graphicData>
        </a:graphic>
      </p:graphicFrame>
      <p:graphicFrame>
        <p:nvGraphicFramePr>
          <p:cNvPr id="19487" name="Group 31"/>
          <p:cNvGraphicFramePr>
            <a:graphicFrameLocks noGrp="1"/>
          </p:cNvGraphicFramePr>
          <p:nvPr>
            <p:ph sz="quarter" idx="3"/>
          </p:nvPr>
        </p:nvGraphicFramePr>
        <p:xfrm>
          <a:off x="685800" y="3810000"/>
          <a:ext cx="3429000" cy="457200"/>
        </p:xfrm>
        <a:graphic>
          <a:graphicData uri="http://schemas.openxmlformats.org/drawingml/2006/table">
            <a:tbl>
              <a:tblPr/>
              <a:tblGrid>
                <a:gridCol w="3429000"/>
              </a:tblGrid>
              <a:tr h="36195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dirty="0" smtClean="0">
                          <a:ln>
                            <a:noFill/>
                          </a:ln>
                          <a:solidFill>
                            <a:schemeClr val="tx1"/>
                          </a:solidFill>
                          <a:effectLst/>
                          <a:latin typeface="Arial" charset="0"/>
                          <a:cs typeface="Arial" charset="0"/>
                        </a:rPr>
                        <a:t>$ !22</a:t>
                      </a:r>
                      <a:endParaRPr kumimoji="0" lang="en-US" sz="2400" b="0" i="0" u="none" strike="noStrike" cap="none" normalizeH="0" baseline="0" dirty="0" smtClean="0">
                        <a:ln>
                          <a:noFill/>
                        </a:ln>
                        <a:solidFill>
                          <a:srgbClr val="FF0066"/>
                        </a:solidFill>
                        <a:effectLst/>
                        <a:latin typeface="Arial" charset="0"/>
                        <a:cs typeface="Arial"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bl>
          </a:graphicData>
        </a:graphic>
      </p:graphicFrame>
      <p:sp>
        <p:nvSpPr>
          <p:cNvPr id="9" name="Slide Number Placeholder 8"/>
          <p:cNvSpPr>
            <a:spLocks noGrp="1"/>
          </p:cNvSpPr>
          <p:nvPr>
            <p:ph type="sldNum" sz="quarter" idx="12"/>
          </p:nvPr>
        </p:nvSpPr>
        <p:spPr/>
        <p:txBody>
          <a:bodyPr/>
          <a:lstStyle/>
          <a:p>
            <a:fld id="{9B598BE5-8905-4AC3-89D9-F72C8E790A7B}" type="slidenum">
              <a:rPr lang="ar-SA" altLang="en-US" smtClean="0"/>
              <a:pPr/>
              <a:t>10</a:t>
            </a:fld>
            <a:endParaRPr lang="en-US" altLang="en-US"/>
          </a:p>
        </p:txBody>
      </p:sp>
      <p:graphicFrame>
        <p:nvGraphicFramePr>
          <p:cNvPr id="19488" name="Group 32"/>
          <p:cNvGraphicFramePr>
            <a:graphicFrameLocks noGrp="1"/>
          </p:cNvGraphicFramePr>
          <p:nvPr/>
        </p:nvGraphicFramePr>
        <p:xfrm>
          <a:off x="762000" y="4876800"/>
          <a:ext cx="8001000" cy="457200"/>
        </p:xfrm>
        <a:graphic>
          <a:graphicData uri="http://schemas.openxmlformats.org/drawingml/2006/table">
            <a:tbl>
              <a:tblPr/>
              <a:tblGrid>
                <a:gridCol w="8001000"/>
              </a:tblGrid>
              <a:tr h="36195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Arial" charset="0"/>
                          <a:cs typeface="Arial" charset="0"/>
                        </a:rPr>
                        <a:t>$ !!</a:t>
                      </a:r>
                      <a:endParaRPr kumimoji="0" lang="en-US" sz="2400" b="0" i="0" u="none" strike="noStrike" cap="none" normalizeH="0" baseline="0" smtClean="0">
                        <a:ln>
                          <a:noFill/>
                        </a:ln>
                        <a:solidFill>
                          <a:srgbClr val="FF0066"/>
                        </a:solidFill>
                        <a:effectLst/>
                        <a:latin typeface="Arial" charset="0"/>
                        <a:cs typeface="Arial"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bl>
          </a:graphicData>
        </a:graphic>
      </p:graphicFrame>
      <p:sp>
        <p:nvSpPr>
          <p:cNvPr id="10" name="TextBox 9"/>
          <p:cNvSpPr txBox="1"/>
          <p:nvPr/>
        </p:nvSpPr>
        <p:spPr>
          <a:xfrm>
            <a:off x="5943600" y="2514600"/>
            <a:ext cx="2590800" cy="646331"/>
          </a:xfrm>
          <a:prstGeom prst="rect">
            <a:avLst/>
          </a:prstGeom>
          <a:noFill/>
          <a:ln>
            <a:solidFill>
              <a:schemeClr val="tx1"/>
            </a:solidFill>
          </a:ln>
        </p:spPr>
        <p:txBody>
          <a:bodyPr wrap="square" rtlCol="0">
            <a:spAutoFit/>
          </a:bodyPr>
          <a:lstStyle/>
          <a:p>
            <a:pPr algn="l" rtl="0"/>
            <a:r>
              <a:rPr lang="en-US" dirty="0" smtClean="0"/>
              <a:t>The last 8 commands, including history 8</a:t>
            </a:r>
            <a:endParaRPr lang="en-US" dirty="0"/>
          </a:p>
        </p:txBody>
      </p:sp>
      <p:cxnSp>
        <p:nvCxnSpPr>
          <p:cNvPr id="12" name="Straight Arrow Connector 11"/>
          <p:cNvCxnSpPr>
            <a:stCxn id="10" idx="1"/>
          </p:cNvCxnSpPr>
          <p:nvPr/>
        </p:nvCxnSpPr>
        <p:spPr bwMode="auto">
          <a:xfrm rot="10800000" flipV="1">
            <a:off x="4114800" y="2837766"/>
            <a:ext cx="1828800" cy="13403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 name="TextBox 12"/>
          <p:cNvSpPr txBox="1"/>
          <p:nvPr/>
        </p:nvSpPr>
        <p:spPr>
          <a:xfrm>
            <a:off x="5791200" y="3849469"/>
            <a:ext cx="2895600" cy="646331"/>
          </a:xfrm>
          <a:prstGeom prst="rect">
            <a:avLst/>
          </a:prstGeom>
          <a:noFill/>
          <a:ln>
            <a:solidFill>
              <a:schemeClr val="tx1"/>
            </a:solidFill>
          </a:ln>
        </p:spPr>
        <p:txBody>
          <a:bodyPr wrap="square" rtlCol="0">
            <a:spAutoFit/>
          </a:bodyPr>
          <a:lstStyle/>
          <a:p>
            <a:pPr algn="l" rtl="0"/>
            <a:r>
              <a:rPr lang="en-US" dirty="0" smtClean="0"/>
              <a:t>If the command # 22 is </a:t>
            </a:r>
            <a:r>
              <a:rPr lang="en-US" dirty="0" err="1" smtClean="0"/>
              <a:t>pwd</a:t>
            </a:r>
            <a:r>
              <a:rPr lang="en-US" dirty="0" smtClean="0"/>
              <a:t> </a:t>
            </a:r>
            <a:r>
              <a:rPr lang="en-US" dirty="0" smtClean="0">
                <a:sym typeface="Wingdings" pitchFamily="2" charset="2"/>
              </a:rPr>
              <a:t> </a:t>
            </a:r>
            <a:r>
              <a:rPr lang="en-US" dirty="0" err="1" smtClean="0">
                <a:sym typeface="Wingdings" pitchFamily="2" charset="2"/>
              </a:rPr>
              <a:t>pwd</a:t>
            </a:r>
            <a:r>
              <a:rPr lang="en-US" dirty="0" smtClean="0">
                <a:sym typeface="Wingdings" pitchFamily="2" charset="2"/>
              </a:rPr>
              <a:t> will be run</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a:bodyPr>
          <a:lstStyle/>
          <a:p>
            <a:r>
              <a:rPr lang="en-US" sz="4000" b="1" dirty="0">
                <a:effectLst>
                  <a:outerShdw blurRad="38100" dist="38100" dir="2700000" algn="tl">
                    <a:srgbClr val="C0C0C0"/>
                  </a:outerShdw>
                </a:effectLst>
              </a:rPr>
              <a:t>Setting your prompt: </a:t>
            </a:r>
          </a:p>
        </p:txBody>
      </p:sp>
      <p:sp>
        <p:nvSpPr>
          <p:cNvPr id="17411" name="Rectangle 3"/>
          <p:cNvSpPr>
            <a:spLocks noGrp="1" noChangeArrowheads="1"/>
          </p:cNvSpPr>
          <p:nvPr>
            <p:ph type="body" sz="half" idx="1"/>
          </p:nvPr>
        </p:nvSpPr>
        <p:spPr/>
        <p:txBody>
          <a:bodyPr/>
          <a:lstStyle/>
          <a:p>
            <a:pPr algn="l" rtl="0"/>
            <a:endParaRPr lang="en-US" sz="2400"/>
          </a:p>
          <a:p>
            <a:pPr algn="l" rtl="0"/>
            <a:endParaRPr lang="en-US" sz="2800"/>
          </a:p>
        </p:txBody>
      </p:sp>
      <p:graphicFrame>
        <p:nvGraphicFramePr>
          <p:cNvPr id="17423" name="Group 15"/>
          <p:cNvGraphicFramePr>
            <a:graphicFrameLocks noGrp="1"/>
          </p:cNvGraphicFramePr>
          <p:nvPr>
            <p:ph sz="half" idx="2"/>
          </p:nvPr>
        </p:nvGraphicFramePr>
        <p:xfrm>
          <a:off x="914400" y="2362200"/>
          <a:ext cx="7620000" cy="914400"/>
        </p:xfrm>
        <a:graphic>
          <a:graphicData uri="http://schemas.openxmlformats.org/drawingml/2006/table">
            <a:tbl>
              <a:tblPr/>
              <a:tblGrid>
                <a:gridCol w="7620000"/>
              </a:tblGrid>
              <a:tr h="4572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charset="0"/>
                          <a:cs typeface="Arial" charset="0"/>
                        </a:rPr>
                        <a:t>$ export  PS1=“[\t \w] \$”</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smtClean="0">
                          <a:ln>
                            <a:noFill/>
                          </a:ln>
                          <a:solidFill>
                            <a:schemeClr val="tx1"/>
                          </a:solidFill>
                          <a:effectLst/>
                          <a:latin typeface="Arial" charset="0"/>
                          <a:cs typeface="Arial" charset="0"/>
                        </a:rPr>
                        <a:t>[20:26:32  /var/spool] $</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CCFFCC"/>
                        </a:gs>
                        <a:gs pos="50000">
                          <a:srgbClr val="CCFFCC">
                            <a:gamma/>
                            <a:tint val="0"/>
                            <a:invGamma/>
                          </a:srgbClr>
                        </a:gs>
                        <a:gs pos="100000">
                          <a:srgbClr val="CCFFCC"/>
                        </a:gs>
                      </a:gsLst>
                      <a:lin ang="5400000" scaled="1"/>
                    </a:gradFill>
                  </a:tcPr>
                </a:tc>
              </a:tr>
            </a:tbl>
          </a:graphicData>
        </a:graphic>
      </p:graphicFrame>
      <p:sp>
        <p:nvSpPr>
          <p:cNvPr id="6" name="Slide Number Placeholder 5"/>
          <p:cNvSpPr>
            <a:spLocks noGrp="1"/>
          </p:cNvSpPr>
          <p:nvPr>
            <p:ph type="sldNum" sz="quarter" idx="12"/>
          </p:nvPr>
        </p:nvSpPr>
        <p:spPr/>
        <p:txBody>
          <a:bodyPr/>
          <a:lstStyle/>
          <a:p>
            <a:fld id="{950D0FF4-BD99-48F4-8B37-B2065C54618E}" type="slidenum">
              <a:rPr lang="ar-SA" altLang="en-US" smtClean="0"/>
              <a:pPr/>
              <a:t>11</a:t>
            </a:fld>
            <a:endParaRPr lang="en-US" altLang="en-US"/>
          </a:p>
        </p:txBody>
      </p:sp>
      <p:sp>
        <p:nvSpPr>
          <p:cNvPr id="17412" name="Rectangle 4"/>
          <p:cNvSpPr>
            <a:spLocks noChangeArrowheads="1"/>
          </p:cNvSpPr>
          <p:nvPr/>
        </p:nvSpPr>
        <p:spPr bwMode="auto">
          <a:xfrm>
            <a:off x="457200" y="1600200"/>
            <a:ext cx="8382000" cy="3886200"/>
          </a:xfrm>
          <a:prstGeom prst="rect">
            <a:avLst/>
          </a:prstGeom>
          <a:noFill/>
          <a:ln w="9525">
            <a:noFill/>
            <a:miter lim="800000"/>
            <a:headEnd/>
            <a:tailEnd/>
          </a:ln>
          <a:effectLst/>
        </p:spPr>
        <p:txBody>
          <a:bodyPr/>
          <a:lstStyle/>
          <a:p>
            <a:pPr marL="342900" indent="-342900" algn="ctr" rtl="0">
              <a:spcBef>
                <a:spcPct val="20000"/>
              </a:spcBef>
              <a:buClr>
                <a:schemeClr val="bg2"/>
              </a:buClr>
              <a:buSzPct val="75000"/>
              <a:buFont typeface="Wingdings" pitchFamily="2" charset="2"/>
              <a:buChar char="n"/>
            </a:pPr>
            <a:r>
              <a:rPr lang="en-US" sz="2000" dirty="0"/>
              <a:t>Prompt consists of a set of characters that appear each time the shell is ready to accept a command.</a:t>
            </a:r>
          </a:p>
          <a:p>
            <a:pPr marL="342900" indent="-342900" algn="ctr" rtl="0">
              <a:spcBef>
                <a:spcPct val="20000"/>
              </a:spcBef>
              <a:buClr>
                <a:schemeClr val="bg2"/>
              </a:buClr>
              <a:buSzPct val="75000"/>
              <a:buFont typeface="Wingdings" pitchFamily="2" charset="2"/>
              <a:buChar char="n"/>
            </a:pPr>
            <a:endParaRPr lang="en-US" sz="2000" dirty="0"/>
          </a:p>
          <a:p>
            <a:pPr marL="342900" indent="-342900" algn="ctr" rtl="0">
              <a:spcBef>
                <a:spcPct val="20000"/>
              </a:spcBef>
              <a:buClr>
                <a:schemeClr val="bg2"/>
              </a:buClr>
              <a:buSzPct val="75000"/>
              <a:buFont typeface="Wingdings" pitchFamily="2" charset="2"/>
              <a:buChar char="n"/>
            </a:pPr>
            <a:endParaRPr lang="en-US" sz="2000" dirty="0"/>
          </a:p>
          <a:p>
            <a:pPr marL="342900" indent="-342900" algn="ctr" rtl="0">
              <a:spcBef>
                <a:spcPct val="20000"/>
              </a:spcBef>
              <a:buClr>
                <a:schemeClr val="bg2"/>
              </a:buClr>
              <a:buSzPct val="75000"/>
              <a:buFont typeface="Wingdings" pitchFamily="2" charset="2"/>
              <a:buChar char="n"/>
            </a:pPr>
            <a:endParaRPr lang="en-US" sz="2000" dirty="0"/>
          </a:p>
          <a:p>
            <a:pPr marL="342900" indent="-342900" algn="ctr" rtl="0">
              <a:spcBef>
                <a:spcPct val="20000"/>
              </a:spcBef>
              <a:buClr>
                <a:schemeClr val="bg2"/>
              </a:buClr>
              <a:buSzPct val="75000"/>
              <a:buFont typeface="Wingdings" pitchFamily="2" charset="2"/>
              <a:buChar char="n"/>
            </a:pPr>
            <a:endParaRPr lang="en-US" sz="2000" dirty="0"/>
          </a:p>
          <a:p>
            <a:pPr marL="342900" indent="-342900" algn="l" rtl="0">
              <a:spcBef>
                <a:spcPct val="20000"/>
              </a:spcBef>
              <a:buClr>
                <a:schemeClr val="bg2"/>
              </a:buClr>
              <a:buSzPct val="75000"/>
              <a:buFont typeface="Wingdings" pitchFamily="2" charset="2"/>
              <a:buChar char="n"/>
            </a:pPr>
            <a:r>
              <a:rPr lang="en-US" sz="2400" dirty="0">
                <a:solidFill>
                  <a:schemeClr val="hlink"/>
                </a:solidFill>
                <a:sym typeface="Wingdings" pitchFamily="2" charset="2"/>
              </a:rPr>
              <a:t>\[</a:t>
            </a:r>
            <a:r>
              <a:rPr lang="en-US" sz="2000" dirty="0">
                <a:sym typeface="Wingdings" pitchFamily="2" charset="2"/>
              </a:rPr>
              <a:t> precedes a sequence of nonprinting characters.</a:t>
            </a:r>
          </a:p>
          <a:p>
            <a:pPr marL="342900" indent="-342900" algn="l" rtl="0">
              <a:spcBef>
                <a:spcPct val="20000"/>
              </a:spcBef>
              <a:buClr>
                <a:schemeClr val="bg2"/>
              </a:buClr>
              <a:buSzPct val="75000"/>
              <a:buFont typeface="Wingdings" pitchFamily="2" charset="2"/>
              <a:buChar char="n"/>
            </a:pPr>
            <a:r>
              <a:rPr lang="en-US" sz="2400" dirty="0">
                <a:solidFill>
                  <a:schemeClr val="hlink"/>
                </a:solidFill>
                <a:sym typeface="Wingdings" pitchFamily="2" charset="2"/>
              </a:rPr>
              <a:t>\]</a:t>
            </a:r>
            <a:r>
              <a:rPr lang="en-US" sz="2000" dirty="0">
                <a:sym typeface="Wingdings" pitchFamily="2" charset="2"/>
              </a:rPr>
              <a:t> Follows a sequence of nonprinting characters.</a:t>
            </a:r>
          </a:p>
          <a:p>
            <a:pPr marL="342900" indent="-342900" algn="l" rtl="0">
              <a:spcBef>
                <a:spcPct val="20000"/>
              </a:spcBef>
              <a:buClr>
                <a:schemeClr val="bg2"/>
              </a:buClr>
              <a:buSzPct val="75000"/>
              <a:buFont typeface="Wingdings" pitchFamily="2" charset="2"/>
              <a:buChar char="n"/>
            </a:pPr>
            <a:r>
              <a:rPr lang="en-US" sz="2400" dirty="0">
                <a:solidFill>
                  <a:schemeClr val="hlink"/>
                </a:solidFill>
                <a:sym typeface="Wingdings" pitchFamily="2" charset="2"/>
              </a:rPr>
              <a:t>\t</a:t>
            </a:r>
            <a:r>
              <a:rPr lang="en-US" sz="2000" dirty="0">
                <a:sym typeface="Wingdings" pitchFamily="2" charset="2"/>
              </a:rPr>
              <a:t> prints the current time in hours, minutes, and seconds.</a:t>
            </a:r>
          </a:p>
          <a:p>
            <a:pPr marL="342900" indent="-342900" algn="l" rtl="0">
              <a:spcBef>
                <a:spcPct val="20000"/>
              </a:spcBef>
              <a:buClr>
                <a:schemeClr val="bg2"/>
              </a:buClr>
              <a:buSzPct val="75000"/>
              <a:buFont typeface="Wingdings" pitchFamily="2" charset="2"/>
              <a:buChar char="n"/>
            </a:pPr>
            <a:r>
              <a:rPr lang="en-US" sz="2400" dirty="0">
                <a:solidFill>
                  <a:schemeClr val="hlink"/>
                </a:solidFill>
                <a:sym typeface="Wingdings" pitchFamily="2" charset="2"/>
              </a:rPr>
              <a:t>\w</a:t>
            </a:r>
            <a:r>
              <a:rPr lang="en-US" sz="2000" dirty="0">
                <a:sym typeface="Wingdings" pitchFamily="2" charset="2"/>
              </a:rPr>
              <a:t> display the full path to the current working directory.</a:t>
            </a:r>
          </a:p>
          <a:p>
            <a:pPr marL="342900" indent="-342900" algn="l" rtl="0">
              <a:spcBef>
                <a:spcPct val="20000"/>
              </a:spcBef>
              <a:buClr>
                <a:schemeClr val="bg2"/>
              </a:buClr>
              <a:buSzPct val="75000"/>
              <a:buFont typeface="Wingdings" pitchFamily="2" charset="2"/>
              <a:buChar char="n"/>
            </a:pPr>
            <a:r>
              <a:rPr lang="en-US" sz="2400" dirty="0">
                <a:solidFill>
                  <a:schemeClr val="hlink"/>
                </a:solidFill>
                <a:sym typeface="Wingdings" pitchFamily="2" charset="2"/>
              </a:rPr>
              <a:t>\$</a:t>
            </a:r>
            <a:r>
              <a:rPr lang="en-US" sz="2000" dirty="0">
                <a:sym typeface="Wingdings" pitchFamily="2" charset="2"/>
              </a:rPr>
              <a:t> shows the user prompt ($).</a:t>
            </a:r>
            <a:endParaRPr lang="ar-SA" sz="2000" dirty="0">
              <a:sym typeface="Wingdings" pitchFamily="2" charset="2"/>
            </a:endParaRPr>
          </a:p>
          <a:p>
            <a:pPr marL="342900" indent="-342900" algn="l" rtl="0">
              <a:spcBef>
                <a:spcPct val="20000"/>
              </a:spcBef>
              <a:buClr>
                <a:schemeClr val="bg2"/>
              </a:buClr>
              <a:buSzPct val="75000"/>
              <a:buFont typeface="Wingdings" pitchFamily="2" charset="2"/>
              <a:buChar char="n"/>
            </a:pPr>
            <a:endParaRPr lang="ar-SA" sz="2000" dirty="0">
              <a:sym typeface="Wingdings" pitchFamily="2" charset="2"/>
            </a:endParaRPr>
          </a:p>
          <a:p>
            <a:pPr marL="342900" indent="-342900" algn="l" rtl="0">
              <a:spcBef>
                <a:spcPct val="20000"/>
              </a:spcBef>
              <a:buClr>
                <a:schemeClr val="bg2"/>
              </a:buClr>
              <a:buSzPct val="75000"/>
              <a:buFont typeface="Wingdings" pitchFamily="2" charset="2"/>
              <a:buNone/>
            </a:pPr>
            <a:endParaRPr 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Autofit/>
          </a:bodyPr>
          <a:lstStyle/>
          <a:p>
            <a:r>
              <a:rPr lang="en-US" sz="4000" b="1" dirty="0">
                <a:effectLst>
                  <a:outerShdw blurRad="38100" dist="38100" dir="2700000" algn="tl">
                    <a:srgbClr val="C0C0C0"/>
                  </a:outerShdw>
                </a:effectLst>
              </a:rPr>
              <a:t>Adding Alias</a:t>
            </a:r>
            <a:br>
              <a:rPr lang="en-US" sz="4000" b="1" dirty="0">
                <a:effectLst>
                  <a:outerShdw blurRad="38100" dist="38100" dir="2700000" algn="tl">
                    <a:srgbClr val="C0C0C0"/>
                  </a:outerShdw>
                </a:effectLst>
              </a:rPr>
            </a:br>
            <a:endParaRPr lang="en-US" sz="4000" b="1" dirty="0">
              <a:effectLst>
                <a:outerShdw blurRad="38100" dist="38100" dir="2700000" algn="tl">
                  <a:srgbClr val="C0C0C0"/>
                </a:outerShdw>
              </a:effectLst>
            </a:endParaRPr>
          </a:p>
        </p:txBody>
      </p:sp>
      <p:sp>
        <p:nvSpPr>
          <p:cNvPr id="23555" name="Rectangle 3"/>
          <p:cNvSpPr>
            <a:spLocks noGrp="1" noChangeArrowheads="1"/>
          </p:cNvSpPr>
          <p:nvPr>
            <p:ph type="body" sz="half" idx="1"/>
          </p:nvPr>
        </p:nvSpPr>
        <p:spPr>
          <a:xfrm>
            <a:off x="381000" y="1143000"/>
            <a:ext cx="8001000" cy="2895600"/>
          </a:xfrm>
        </p:spPr>
        <p:txBody>
          <a:bodyPr/>
          <a:lstStyle/>
          <a:p>
            <a:pPr algn="l" rtl="0"/>
            <a:r>
              <a:rPr lang="en-US" sz="2000" dirty="0" smtClean="0"/>
              <a:t>makes it possible to launch any command or group of commands by entering a pre-set </a:t>
            </a:r>
            <a:r>
              <a:rPr lang="en-US" sz="2000" i="1" dirty="0" smtClean="0"/>
              <a:t>string</a:t>
            </a:r>
            <a:r>
              <a:rPr lang="en-US" sz="2000" dirty="0" smtClean="0"/>
              <a:t>  of characters.</a:t>
            </a:r>
          </a:p>
          <a:p>
            <a:pPr algn="l" rtl="0"/>
            <a:r>
              <a:rPr lang="en-US" sz="2000" dirty="0" smtClean="0"/>
              <a:t>it allows a user to create simple names or abbreviations (even consisting of just a single character) for commands regardless of how complex the original commands are and then use them in the same way that ordinary commands are used. </a:t>
            </a:r>
          </a:p>
          <a:p>
            <a:pPr algn="l" rtl="0"/>
            <a:endParaRPr lang="en-US" sz="2400" dirty="0" smtClean="0"/>
          </a:p>
          <a:p>
            <a:pPr algn="l" rtl="0"/>
            <a:endParaRPr lang="ar-SA" sz="2400" dirty="0"/>
          </a:p>
          <a:p>
            <a:pPr algn="l" rtl="0">
              <a:buFont typeface="Wingdings" pitchFamily="2" charset="2"/>
              <a:buNone/>
            </a:pPr>
            <a:endParaRPr lang="en-US" sz="2400" dirty="0"/>
          </a:p>
        </p:txBody>
      </p:sp>
      <p:graphicFrame>
        <p:nvGraphicFramePr>
          <p:cNvPr id="23570" name="Group 18"/>
          <p:cNvGraphicFramePr>
            <a:graphicFrameLocks noGrp="1"/>
          </p:cNvGraphicFramePr>
          <p:nvPr>
            <p:ph sz="half" idx="2"/>
          </p:nvPr>
        </p:nvGraphicFramePr>
        <p:xfrm>
          <a:off x="2514600" y="3230880"/>
          <a:ext cx="3886200" cy="3626485"/>
        </p:xfrm>
        <a:graphic>
          <a:graphicData uri="http://schemas.openxmlformats.org/drawingml/2006/table">
            <a:tbl>
              <a:tblPr/>
              <a:tblGrid>
                <a:gridCol w="3886200"/>
              </a:tblGrid>
              <a:tr h="4191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dirty="0" smtClean="0">
                          <a:ln>
                            <a:noFill/>
                          </a:ln>
                          <a:solidFill>
                            <a:schemeClr val="tx1"/>
                          </a:solidFill>
                          <a:effectLst/>
                          <a:latin typeface="+mj-lt"/>
                          <a:cs typeface="Arial" charset="0"/>
                        </a:rPr>
                        <a:t>$ alias</a:t>
                      </a:r>
                      <a:r>
                        <a:rPr kumimoji="0" lang="en-US" sz="2400" b="0" i="0" u="none" strike="noStrike" cap="none" normalizeH="0" baseline="0" dirty="0" smtClean="0">
                          <a:ln>
                            <a:noFill/>
                          </a:ln>
                          <a:solidFill>
                            <a:srgbClr val="66CCFF"/>
                          </a:solidFill>
                          <a:effectLst/>
                          <a:latin typeface="+mj-lt"/>
                          <a:cs typeface="Arial" charset="0"/>
                        </a:rPr>
                        <a:t>    </a:t>
                      </a:r>
                      <a:r>
                        <a:rPr kumimoji="0" lang="en-US" sz="2400" b="0" i="0" u="none" strike="noStrike" cap="none" normalizeH="0" baseline="0" dirty="0" smtClean="0">
                          <a:ln>
                            <a:noFill/>
                          </a:ln>
                          <a:solidFill>
                            <a:srgbClr val="FF0066"/>
                          </a:solidFill>
                          <a:effectLst/>
                          <a:latin typeface="+mj-lt"/>
                          <a:cs typeface="Arial" charset="0"/>
                        </a:rPr>
                        <a:t>p</a:t>
                      </a:r>
                      <a:r>
                        <a:rPr kumimoji="0" lang="en-US" sz="2400" b="0" i="0" u="none" strike="noStrike" cap="none" normalizeH="0" baseline="0" dirty="0" smtClean="0">
                          <a:ln>
                            <a:noFill/>
                          </a:ln>
                          <a:solidFill>
                            <a:schemeClr val="hlink"/>
                          </a:solidFill>
                          <a:effectLst/>
                          <a:latin typeface="+mj-lt"/>
                          <a:cs typeface="Arial" charset="0"/>
                        </a:rPr>
                        <a:t>=‘pw                                                                                                                                                                                                                                                                                                                                                                                                                                                                                                         d; </a:t>
                      </a:r>
                      <a:r>
                        <a:rPr kumimoji="0" lang="en-US" sz="2400" b="0" i="0" u="none" strike="noStrike" cap="none" normalizeH="0" baseline="0" dirty="0" err="1" smtClean="0">
                          <a:ln>
                            <a:noFill/>
                          </a:ln>
                          <a:solidFill>
                            <a:schemeClr val="hlink"/>
                          </a:solidFill>
                          <a:effectLst/>
                          <a:latin typeface="+mj-lt"/>
                          <a:cs typeface="Arial" charset="0"/>
                        </a:rPr>
                        <a:t>ls</a:t>
                      </a:r>
                      <a:r>
                        <a:rPr kumimoji="0" lang="en-US" sz="2400" b="0" i="0" u="none" strike="noStrike" cap="none" normalizeH="0" baseline="0" dirty="0" smtClean="0">
                          <a:ln>
                            <a:noFill/>
                          </a:ln>
                          <a:solidFill>
                            <a:schemeClr val="hlink"/>
                          </a:solidFill>
                          <a:effectLst/>
                          <a:latin typeface="+mj-lt"/>
                          <a:cs typeface="Arial" charset="0"/>
                        </a:rPr>
                        <a:t> -al’</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517525">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mj-lt"/>
                          <a:cs typeface="Arial" charset="0"/>
                        </a:rPr>
                        <a:t>$ alias</a:t>
                      </a:r>
                      <a:r>
                        <a:rPr kumimoji="0" lang="en-US" sz="2400" b="0" i="0" u="none" strike="noStrike" cap="none" normalizeH="0" baseline="0" dirty="0" smtClean="0">
                          <a:ln>
                            <a:noFill/>
                          </a:ln>
                          <a:solidFill>
                            <a:srgbClr val="66CCFF"/>
                          </a:solidFill>
                          <a:effectLst/>
                          <a:latin typeface="+mj-lt"/>
                          <a:cs typeface="Arial" charset="0"/>
                        </a:rPr>
                        <a:t>   </a:t>
                      </a:r>
                      <a:r>
                        <a:rPr kumimoji="0" lang="en-US" sz="2400" b="0" i="0" u="none" strike="noStrike" cap="none" normalizeH="0" baseline="0" dirty="0" err="1" smtClean="0">
                          <a:ln>
                            <a:noFill/>
                          </a:ln>
                          <a:solidFill>
                            <a:srgbClr val="FF0066"/>
                          </a:solidFill>
                          <a:effectLst/>
                          <a:latin typeface="+mj-lt"/>
                          <a:cs typeface="Arial" charset="0"/>
                        </a:rPr>
                        <a:t>rm</a:t>
                      </a:r>
                      <a:r>
                        <a:rPr kumimoji="0" lang="en-US" sz="2400" b="0" i="0" u="none" strike="noStrike" cap="none" normalizeH="0" baseline="0" dirty="0" smtClean="0">
                          <a:ln>
                            <a:noFill/>
                          </a:ln>
                          <a:solidFill>
                            <a:srgbClr val="FF0066"/>
                          </a:solidFill>
                          <a:effectLst/>
                          <a:latin typeface="+mj-lt"/>
                          <a:cs typeface="Arial" charset="0"/>
                        </a:rPr>
                        <a:t> </a:t>
                      </a:r>
                      <a:r>
                        <a:rPr kumimoji="0" lang="en-US" sz="2400" b="0" i="0" u="none" strike="noStrike" cap="none" normalizeH="0" baseline="0" dirty="0" smtClean="0">
                          <a:ln>
                            <a:noFill/>
                          </a:ln>
                          <a:solidFill>
                            <a:srgbClr val="7E9CE8"/>
                          </a:solidFill>
                          <a:effectLst/>
                          <a:latin typeface="+mj-lt"/>
                          <a:cs typeface="Arial" charset="0"/>
                        </a:rPr>
                        <a:t>=‘</a:t>
                      </a:r>
                      <a:r>
                        <a:rPr kumimoji="0" lang="en-US" sz="2400" b="0" i="0" u="none" strike="noStrike" cap="none" normalizeH="0" baseline="0" dirty="0" err="1" smtClean="0">
                          <a:ln>
                            <a:noFill/>
                          </a:ln>
                          <a:solidFill>
                            <a:srgbClr val="7E9CE8"/>
                          </a:solidFill>
                          <a:effectLst/>
                          <a:latin typeface="+mj-lt"/>
                          <a:cs typeface="Arial" charset="0"/>
                        </a:rPr>
                        <a:t>rm</a:t>
                      </a:r>
                      <a:r>
                        <a:rPr kumimoji="0" lang="en-US" sz="2400" b="0" i="0" u="none" strike="noStrike" cap="none" normalizeH="0" baseline="0" dirty="0" smtClean="0">
                          <a:ln>
                            <a:noFill/>
                          </a:ln>
                          <a:solidFill>
                            <a:srgbClr val="7E9CE8"/>
                          </a:solidFill>
                          <a:effectLst/>
                          <a:latin typeface="+mj-lt"/>
                          <a:cs typeface="Arial" charset="0"/>
                        </a:rPr>
                        <a:t> –</a:t>
                      </a:r>
                      <a:r>
                        <a:rPr kumimoji="0" lang="en-US" sz="2400" b="0" i="0" u="none" strike="noStrike" cap="none" normalizeH="0" baseline="0" dirty="0" err="1" smtClean="0">
                          <a:ln>
                            <a:noFill/>
                          </a:ln>
                          <a:solidFill>
                            <a:srgbClr val="7E9CE8"/>
                          </a:solidFill>
                          <a:effectLst/>
                          <a:latin typeface="+mj-lt"/>
                          <a:cs typeface="Arial" charset="0"/>
                        </a:rPr>
                        <a:t>i</a:t>
                      </a:r>
                      <a:r>
                        <a:rPr kumimoji="0" lang="en-US" sz="2400" b="0" i="0" u="none" strike="noStrike" cap="none" normalizeH="0" baseline="0" dirty="0" smtClean="0">
                          <a:ln>
                            <a:noFill/>
                          </a:ln>
                          <a:solidFill>
                            <a:srgbClr val="7E9CE8"/>
                          </a:solidFill>
                          <a:effectLst/>
                          <a:latin typeface="+mj-lt"/>
                          <a:cs typeface="Arial" charset="0"/>
                        </a:rPr>
                        <a:t>’</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419100">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mj-lt"/>
                          <a:cs typeface="Arial" charset="0"/>
                        </a:rPr>
                        <a:t>$ </a:t>
                      </a:r>
                      <a:r>
                        <a:rPr kumimoji="0" lang="en-US" sz="2400" b="0" i="0" u="none" strike="noStrike" cap="none" normalizeH="0" baseline="0" dirty="0" err="1" smtClean="0">
                          <a:ln>
                            <a:noFill/>
                          </a:ln>
                          <a:solidFill>
                            <a:schemeClr val="tx1"/>
                          </a:solidFill>
                          <a:effectLst/>
                          <a:latin typeface="+mj-lt"/>
                          <a:cs typeface="Arial" charset="0"/>
                        </a:rPr>
                        <a:t>unalias</a:t>
                      </a:r>
                      <a:r>
                        <a:rPr kumimoji="0" lang="en-US" sz="2400" b="0" i="0" u="none" strike="noStrike" cap="none" normalizeH="0" baseline="0" dirty="0" smtClean="0">
                          <a:ln>
                            <a:noFill/>
                          </a:ln>
                          <a:solidFill>
                            <a:srgbClr val="FFFFFF"/>
                          </a:solidFill>
                          <a:effectLst/>
                          <a:latin typeface="+mj-lt"/>
                          <a:cs typeface="Arial" charset="0"/>
                        </a:rPr>
                        <a:t> </a:t>
                      </a:r>
                      <a:r>
                        <a:rPr kumimoji="0" lang="en-US" sz="2400" b="0" i="0" u="none" strike="noStrike" cap="none" normalizeH="0" baseline="0" dirty="0" smtClean="0">
                          <a:ln>
                            <a:noFill/>
                          </a:ln>
                          <a:solidFill>
                            <a:srgbClr val="FF0066"/>
                          </a:solidFill>
                          <a:effectLst/>
                          <a:latin typeface="+mj-lt"/>
                          <a:cs typeface="Arial" charset="0"/>
                        </a:rPr>
                        <a:t>p</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419100">
                <a:tc>
                  <a:txBody>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lang="en-US" sz="2400" dirty="0" smtClean="0">
                          <a:latin typeface="+mj-lt"/>
                        </a:rPr>
                        <a:t>$ alias </a:t>
                      </a:r>
                      <a:r>
                        <a:rPr lang="en-US" sz="2400" dirty="0" smtClean="0">
                          <a:solidFill>
                            <a:srgbClr val="FF0066"/>
                          </a:solidFill>
                          <a:latin typeface="+mj-lt"/>
                        </a:rPr>
                        <a:t>del</a:t>
                      </a:r>
                      <a:r>
                        <a:rPr lang="en-US" sz="2400" dirty="0" smtClean="0">
                          <a:solidFill>
                            <a:srgbClr val="7E9CE8"/>
                          </a:solidFill>
                          <a:latin typeface="+mj-lt"/>
                        </a:rPr>
                        <a:t>=‘</a:t>
                      </a:r>
                      <a:r>
                        <a:rPr lang="en-US" sz="2400" dirty="0" err="1" smtClean="0">
                          <a:solidFill>
                            <a:srgbClr val="7E9CE8"/>
                          </a:solidFill>
                          <a:latin typeface="+mj-lt"/>
                        </a:rPr>
                        <a:t>rm</a:t>
                      </a:r>
                      <a:r>
                        <a:rPr lang="en-US" sz="2400" dirty="0" smtClean="0">
                          <a:solidFill>
                            <a:srgbClr val="7E9CE8"/>
                          </a:solidFill>
                          <a:latin typeface="+mj-lt"/>
                        </a:rPr>
                        <a:t> –I’ </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419100">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lang="en-US" sz="2400" dirty="0" smtClean="0">
                          <a:latin typeface="+mj-lt"/>
                        </a:rPr>
                        <a:t>$ alias </a:t>
                      </a:r>
                      <a:r>
                        <a:rPr lang="en-US" sz="2400" dirty="0" smtClean="0">
                          <a:solidFill>
                            <a:srgbClr val="FF0066"/>
                          </a:solidFill>
                          <a:latin typeface="+mj-lt"/>
                        </a:rPr>
                        <a:t>copy</a:t>
                      </a:r>
                      <a:r>
                        <a:rPr lang="en-US" sz="2400" dirty="0" smtClean="0">
                          <a:solidFill>
                            <a:srgbClr val="7E9CE8"/>
                          </a:solidFill>
                          <a:latin typeface="+mj-lt"/>
                        </a:rPr>
                        <a:t>=‘cp’</a:t>
                      </a:r>
                      <a:endParaRPr kumimoji="0" lang="en-US" sz="2400" b="0" i="0" u="none" strike="noStrike" cap="none" normalizeH="0" baseline="0" dirty="0" smtClean="0">
                        <a:ln>
                          <a:noFill/>
                        </a:ln>
                        <a:solidFill>
                          <a:srgbClr val="7E9CE8"/>
                        </a:solidFill>
                        <a:effectLst/>
                        <a:latin typeface="+mj-lt"/>
                        <a:cs typeface="Arial"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419100">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lang="en-US" sz="2400" dirty="0" smtClean="0">
                          <a:latin typeface="+mj-lt"/>
                        </a:rPr>
                        <a:t>$ alias </a:t>
                      </a:r>
                      <a:r>
                        <a:rPr lang="en-US" sz="2400" dirty="0" smtClean="0">
                          <a:solidFill>
                            <a:srgbClr val="FF0066"/>
                          </a:solidFill>
                          <a:latin typeface="+mj-lt"/>
                        </a:rPr>
                        <a:t>rename</a:t>
                      </a:r>
                      <a:r>
                        <a:rPr lang="en-US" sz="2400" dirty="0" smtClean="0">
                          <a:solidFill>
                            <a:srgbClr val="7E9CE8"/>
                          </a:solidFill>
                          <a:latin typeface="+mj-lt"/>
                        </a:rPr>
                        <a:t>=‘</a:t>
                      </a:r>
                      <a:r>
                        <a:rPr lang="en-US" sz="2400" dirty="0" err="1" smtClean="0">
                          <a:solidFill>
                            <a:srgbClr val="7E9CE8"/>
                          </a:solidFill>
                          <a:latin typeface="+mj-lt"/>
                        </a:rPr>
                        <a:t>mv</a:t>
                      </a:r>
                      <a:r>
                        <a:rPr lang="en-US" sz="2400" dirty="0" smtClean="0">
                          <a:solidFill>
                            <a:srgbClr val="7E9CE8"/>
                          </a:solidFill>
                          <a:latin typeface="+mj-lt"/>
                        </a:rPr>
                        <a:t>’ </a:t>
                      </a:r>
                      <a:endParaRPr kumimoji="0" lang="en-US" sz="2400" b="0" i="0" u="none" strike="noStrike" cap="none" normalizeH="0" baseline="0" dirty="0" smtClean="0">
                        <a:ln>
                          <a:noFill/>
                        </a:ln>
                        <a:solidFill>
                          <a:srgbClr val="7E9CE8"/>
                        </a:solidFill>
                        <a:effectLst/>
                        <a:latin typeface="+mj-lt"/>
                        <a:cs typeface="Arial"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419100">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lang="en-US" sz="2400" dirty="0" smtClean="0">
                          <a:latin typeface="+mj-lt"/>
                        </a:rPr>
                        <a:t>$ alias </a:t>
                      </a:r>
                      <a:r>
                        <a:rPr lang="en-US" sz="2400" dirty="0" err="1" smtClean="0">
                          <a:solidFill>
                            <a:srgbClr val="FF0066"/>
                          </a:solidFill>
                          <a:latin typeface="+mj-lt"/>
                        </a:rPr>
                        <a:t>md</a:t>
                      </a:r>
                      <a:r>
                        <a:rPr lang="en-US" sz="2400" dirty="0" smtClean="0">
                          <a:solidFill>
                            <a:srgbClr val="7E9CE8"/>
                          </a:solidFill>
                          <a:latin typeface="+mj-lt"/>
                        </a:rPr>
                        <a:t>=‘</a:t>
                      </a:r>
                      <a:r>
                        <a:rPr lang="en-US" sz="2400" dirty="0" err="1" smtClean="0">
                          <a:solidFill>
                            <a:srgbClr val="7E9CE8"/>
                          </a:solidFill>
                          <a:latin typeface="+mj-lt"/>
                        </a:rPr>
                        <a:t>mkdir</a:t>
                      </a:r>
                      <a:r>
                        <a:rPr lang="en-US" sz="2400" dirty="0" smtClean="0">
                          <a:solidFill>
                            <a:srgbClr val="7E9CE8"/>
                          </a:solidFill>
                          <a:latin typeface="+mj-lt"/>
                        </a:rPr>
                        <a:t>’ </a:t>
                      </a:r>
                      <a:endParaRPr kumimoji="0" lang="en-US" sz="2400" b="0" i="0" u="none" strike="noStrike" cap="none" normalizeH="0" baseline="0" dirty="0" smtClean="0">
                        <a:ln>
                          <a:noFill/>
                        </a:ln>
                        <a:solidFill>
                          <a:srgbClr val="7E9CE8"/>
                        </a:solidFill>
                        <a:effectLst/>
                        <a:latin typeface="+mj-lt"/>
                        <a:cs typeface="Arial"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bl>
          </a:graphicData>
        </a:graphic>
      </p:graphicFrame>
      <p:sp>
        <p:nvSpPr>
          <p:cNvPr id="5" name="Slide Number Placeholder 4"/>
          <p:cNvSpPr>
            <a:spLocks noGrp="1"/>
          </p:cNvSpPr>
          <p:nvPr>
            <p:ph type="sldNum" sz="quarter" idx="12"/>
          </p:nvPr>
        </p:nvSpPr>
        <p:spPr/>
        <p:txBody>
          <a:bodyPr/>
          <a:lstStyle/>
          <a:p>
            <a:fld id="{950D0FF4-BD99-48F4-8B37-B2065C54618E}" type="slidenum">
              <a:rPr lang="ar-SA" altLang="en-US" smtClean="0"/>
              <a:pPr/>
              <a:t>12</a:t>
            </a:fld>
            <a:endParaRPr lang="en-US" altLang="en-US"/>
          </a:p>
        </p:txBody>
      </p:sp>
      <p:sp>
        <p:nvSpPr>
          <p:cNvPr id="6" name="TextBox 5"/>
          <p:cNvSpPr txBox="1"/>
          <p:nvPr/>
        </p:nvSpPr>
        <p:spPr>
          <a:xfrm>
            <a:off x="6629400" y="4724400"/>
            <a:ext cx="2286000" cy="1477328"/>
          </a:xfrm>
          <a:prstGeom prst="rect">
            <a:avLst/>
          </a:prstGeom>
          <a:noFill/>
          <a:ln>
            <a:solidFill>
              <a:schemeClr val="tx1"/>
            </a:solidFill>
          </a:ln>
        </p:spPr>
        <p:txBody>
          <a:bodyPr wrap="square" rtlCol="0">
            <a:spAutoFit/>
          </a:bodyPr>
          <a:lstStyle/>
          <a:p>
            <a:pPr algn="l" rtl="0"/>
            <a:r>
              <a:rPr lang="en-US" dirty="0" smtClean="0"/>
              <a:t>-</a:t>
            </a:r>
            <a:r>
              <a:rPr lang="en-US" dirty="0" err="1" smtClean="0"/>
              <a:t>i</a:t>
            </a:r>
            <a:r>
              <a:rPr lang="en-US" dirty="0" smtClean="0"/>
              <a:t> </a:t>
            </a:r>
            <a:r>
              <a:rPr lang="en-US" dirty="0" smtClean="0">
                <a:sym typeface="Wingdings" pitchFamily="2" charset="2"/>
              </a:rPr>
              <a:t> i</a:t>
            </a:r>
            <a:r>
              <a:rPr lang="en-US" dirty="0" smtClean="0"/>
              <a:t>nteractive. With this option, </a:t>
            </a:r>
            <a:r>
              <a:rPr lang="en-US" dirty="0" err="1" smtClean="0"/>
              <a:t>rm</a:t>
            </a:r>
            <a:r>
              <a:rPr lang="en-US" dirty="0" smtClean="0"/>
              <a:t> prompts for confirmation before removing any files.</a:t>
            </a:r>
            <a:endParaRPr lang="en-US" dirty="0"/>
          </a:p>
        </p:txBody>
      </p:sp>
      <p:sp>
        <p:nvSpPr>
          <p:cNvPr id="35" name="TextBox 34"/>
          <p:cNvSpPr txBox="1"/>
          <p:nvPr/>
        </p:nvSpPr>
        <p:spPr>
          <a:xfrm>
            <a:off x="228600" y="3505200"/>
            <a:ext cx="1447800" cy="1477328"/>
          </a:xfrm>
          <a:prstGeom prst="rect">
            <a:avLst/>
          </a:prstGeom>
          <a:noFill/>
          <a:ln>
            <a:solidFill>
              <a:schemeClr val="tx1"/>
            </a:solidFill>
          </a:ln>
        </p:spPr>
        <p:txBody>
          <a:bodyPr wrap="square" rtlCol="0">
            <a:spAutoFit/>
          </a:bodyPr>
          <a:lstStyle/>
          <a:p>
            <a:pPr algn="l" rtl="0"/>
            <a:r>
              <a:rPr lang="en-US" dirty="0" smtClean="0"/>
              <a:t>Use the command </a:t>
            </a:r>
            <a:r>
              <a:rPr lang="en-US" dirty="0" err="1" smtClean="0"/>
              <a:t>unalias</a:t>
            </a:r>
            <a:r>
              <a:rPr lang="en-US" dirty="0" smtClean="0"/>
              <a:t> to remove alias</a:t>
            </a:r>
            <a:endParaRPr lang="en-US" dirty="0"/>
          </a:p>
        </p:txBody>
      </p:sp>
      <p:cxnSp>
        <p:nvCxnSpPr>
          <p:cNvPr id="37" name="Straight Arrow Connector 36"/>
          <p:cNvCxnSpPr>
            <a:stCxn id="35" idx="3"/>
          </p:cNvCxnSpPr>
          <p:nvPr/>
        </p:nvCxnSpPr>
        <p:spPr bwMode="auto">
          <a:xfrm>
            <a:off x="1676400" y="4243864"/>
            <a:ext cx="838200" cy="25193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1" name="Straight Arrow Connector 10"/>
          <p:cNvCxnSpPr>
            <a:stCxn id="6" idx="0"/>
          </p:cNvCxnSpPr>
          <p:nvPr/>
        </p:nvCxnSpPr>
        <p:spPr bwMode="auto">
          <a:xfrm rot="16200000" flipV="1">
            <a:off x="6705600" y="3657600"/>
            <a:ext cx="762000" cy="1371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500034" y="285728"/>
            <a:ext cx="8229600" cy="1371600"/>
          </a:xfrm>
        </p:spPr>
        <p:txBody>
          <a:bodyPr>
            <a:normAutofit fontScale="90000"/>
          </a:bodyPr>
          <a:lstStyle/>
          <a:p>
            <a:pPr eaLnBrk="1" hangingPunct="1">
              <a:defRPr/>
            </a:pPr>
            <a:r>
              <a:rPr lang="en-US" sz="4000" b="1" i="1" dirty="0" smtClean="0">
                <a:effectLst>
                  <a:outerShdw blurRad="38100" dist="38100" dir="2700000" algn="tl">
                    <a:srgbClr val="C0C0C0"/>
                  </a:outerShdw>
                </a:effectLst>
              </a:rPr>
              <a:t>The order in which the shell checks for commands</a:t>
            </a:r>
            <a:r>
              <a:rPr lang="en-US" sz="4000" dirty="0" smtClean="0">
                <a:solidFill>
                  <a:srgbClr val="FFFF66"/>
                </a:solidFill>
              </a:rPr>
              <a:t/>
            </a:r>
            <a:br>
              <a:rPr lang="en-US" sz="4000" dirty="0" smtClean="0">
                <a:solidFill>
                  <a:srgbClr val="FFFF66"/>
                </a:solidFill>
              </a:rPr>
            </a:br>
            <a:endParaRPr lang="en-US" sz="4000" dirty="0" smtClean="0">
              <a:solidFill>
                <a:srgbClr val="FFFF66"/>
              </a:solidFill>
            </a:endParaRPr>
          </a:p>
        </p:txBody>
      </p:sp>
      <p:sp>
        <p:nvSpPr>
          <p:cNvPr id="13315" name="Rectangle 3"/>
          <p:cNvSpPr>
            <a:spLocks noGrp="1" noChangeArrowheads="1"/>
          </p:cNvSpPr>
          <p:nvPr>
            <p:ph type="body" idx="1"/>
          </p:nvPr>
        </p:nvSpPr>
        <p:spPr/>
        <p:txBody>
          <a:bodyPr/>
          <a:lstStyle/>
          <a:p>
            <a:pPr algn="l" rtl="0" eaLnBrk="1" hangingPunct="1">
              <a:buFont typeface="Wingdings" pitchFamily="2" charset="2"/>
              <a:buNone/>
            </a:pPr>
            <a:r>
              <a:rPr lang="en-US" smtClean="0"/>
              <a:t>1- Aliases</a:t>
            </a:r>
          </a:p>
          <a:p>
            <a:pPr algn="l" rtl="0" eaLnBrk="1" hangingPunct="1">
              <a:buFont typeface="Wingdings" pitchFamily="2" charset="2"/>
              <a:buNone/>
            </a:pPr>
            <a:r>
              <a:rPr lang="en-US" smtClean="0"/>
              <a:t>2- Shell reserved word </a:t>
            </a:r>
          </a:p>
          <a:p>
            <a:pPr algn="l" rtl="0" eaLnBrk="1" hangingPunct="1">
              <a:buFont typeface="Wingdings" pitchFamily="2" charset="2"/>
              <a:buNone/>
            </a:pPr>
            <a:r>
              <a:rPr lang="en-US" smtClean="0"/>
              <a:t>3- Function</a:t>
            </a:r>
          </a:p>
          <a:p>
            <a:pPr algn="l" rtl="0" eaLnBrk="1" hangingPunct="1">
              <a:buFont typeface="Wingdings" pitchFamily="2" charset="2"/>
              <a:buNone/>
            </a:pPr>
            <a:r>
              <a:rPr lang="en-US" smtClean="0"/>
              <a:t>4- Built-in commands</a:t>
            </a:r>
          </a:p>
          <a:p>
            <a:pPr algn="l" rtl="0" eaLnBrk="1" hangingPunct="1">
              <a:buFont typeface="Wingdings" pitchFamily="2" charset="2"/>
              <a:buNone/>
            </a:pPr>
            <a:r>
              <a:rPr lang="en-US" smtClean="0"/>
              <a:t>5- File system commands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z="4000" b="1" dirty="0">
                <a:effectLst>
                  <a:outerShdw blurRad="38100" dist="38100" dir="2700000" algn="tl">
                    <a:srgbClr val="C0C0C0"/>
                  </a:outerShdw>
                </a:effectLst>
              </a:rPr>
              <a:t>echo Command</a:t>
            </a:r>
          </a:p>
        </p:txBody>
      </p:sp>
      <p:sp>
        <p:nvSpPr>
          <p:cNvPr id="40963" name="Rectangle 3"/>
          <p:cNvSpPr>
            <a:spLocks noGrp="1" noChangeArrowheads="1"/>
          </p:cNvSpPr>
          <p:nvPr>
            <p:ph idx="1"/>
          </p:nvPr>
        </p:nvSpPr>
        <p:spPr/>
        <p:txBody>
          <a:bodyPr>
            <a:normAutofit lnSpcReduction="10000"/>
          </a:bodyPr>
          <a:lstStyle/>
          <a:p>
            <a:pPr algn="l" rtl="0">
              <a:lnSpc>
                <a:spcPct val="90000"/>
              </a:lnSpc>
            </a:pPr>
            <a:r>
              <a:rPr lang="en-US" dirty="0">
                <a:solidFill>
                  <a:schemeClr val="accent2"/>
                </a:solidFill>
              </a:rPr>
              <a:t>Options</a:t>
            </a:r>
            <a:br>
              <a:rPr lang="en-US" dirty="0">
                <a:solidFill>
                  <a:schemeClr val="accent2"/>
                </a:solidFill>
              </a:rPr>
            </a:br>
            <a:r>
              <a:rPr lang="en-US" dirty="0">
                <a:solidFill>
                  <a:schemeClr val="hlink"/>
                </a:solidFill>
              </a:rPr>
              <a:t>-n</a:t>
            </a:r>
            <a:r>
              <a:rPr lang="en-US" dirty="0">
                <a:solidFill>
                  <a:srgbClr val="FFFF66"/>
                </a:solidFill>
              </a:rPr>
              <a:t> </a:t>
            </a:r>
            <a:r>
              <a:rPr lang="en-US" dirty="0"/>
              <a:t>Do not output the trailing new line.</a:t>
            </a:r>
            <a:r>
              <a:rPr lang="en-US" dirty="0">
                <a:solidFill>
                  <a:schemeClr val="bg1"/>
                </a:solidFill>
              </a:rPr>
              <a:t/>
            </a:r>
            <a:br>
              <a:rPr lang="en-US" dirty="0">
                <a:solidFill>
                  <a:schemeClr val="bg1"/>
                </a:solidFill>
              </a:rPr>
            </a:br>
            <a:r>
              <a:rPr lang="en-US" dirty="0">
                <a:solidFill>
                  <a:schemeClr val="hlink"/>
                </a:solidFill>
              </a:rPr>
              <a:t>-e</a:t>
            </a:r>
            <a:r>
              <a:rPr lang="en-US" dirty="0">
                <a:solidFill>
                  <a:srgbClr val="FFFF66"/>
                </a:solidFill>
              </a:rPr>
              <a:t> </a:t>
            </a:r>
            <a:r>
              <a:rPr lang="en-US" dirty="0"/>
              <a:t>Enable interpretation of the following backslash escaped characters in the strings:</a:t>
            </a:r>
          </a:p>
          <a:p>
            <a:pPr algn="l" rtl="0">
              <a:lnSpc>
                <a:spcPct val="90000"/>
              </a:lnSpc>
              <a:buFont typeface="Wingdings" pitchFamily="2" charset="2"/>
              <a:buNone/>
            </a:pPr>
            <a:r>
              <a:rPr lang="en-US" dirty="0"/>
              <a:t/>
            </a:r>
            <a:br>
              <a:rPr lang="en-US" dirty="0"/>
            </a:br>
            <a:r>
              <a:rPr lang="en-US" dirty="0">
                <a:solidFill>
                  <a:schemeClr val="hlink"/>
                </a:solidFill>
              </a:rPr>
              <a:t>\a</a:t>
            </a:r>
            <a:r>
              <a:rPr lang="en-US" dirty="0"/>
              <a:t> alert (bell)</a:t>
            </a:r>
            <a:br>
              <a:rPr lang="en-US" dirty="0"/>
            </a:br>
            <a:r>
              <a:rPr lang="en-US" dirty="0">
                <a:solidFill>
                  <a:schemeClr val="hlink"/>
                </a:solidFill>
              </a:rPr>
              <a:t>\b</a:t>
            </a:r>
            <a:r>
              <a:rPr lang="en-US" dirty="0"/>
              <a:t> backspace</a:t>
            </a:r>
            <a:br>
              <a:rPr lang="en-US" dirty="0"/>
            </a:br>
            <a:r>
              <a:rPr lang="en-US" dirty="0">
                <a:solidFill>
                  <a:schemeClr val="hlink"/>
                </a:solidFill>
              </a:rPr>
              <a:t>\n</a:t>
            </a:r>
            <a:r>
              <a:rPr lang="en-US" dirty="0"/>
              <a:t> new line</a:t>
            </a:r>
            <a:br>
              <a:rPr lang="en-US" dirty="0"/>
            </a:br>
            <a:r>
              <a:rPr lang="en-US" dirty="0">
                <a:solidFill>
                  <a:schemeClr val="hlink"/>
                </a:solidFill>
              </a:rPr>
              <a:t>\t</a:t>
            </a:r>
            <a:r>
              <a:rPr lang="en-US" dirty="0"/>
              <a:t> horizontal tab</a:t>
            </a:r>
            <a:br>
              <a:rPr lang="en-US" dirty="0"/>
            </a:br>
            <a:endParaRPr lang="en-US" dirty="0"/>
          </a:p>
        </p:txBody>
      </p:sp>
      <p:sp>
        <p:nvSpPr>
          <p:cNvPr id="5" name="Slide Number Placeholder 4"/>
          <p:cNvSpPr>
            <a:spLocks noGrp="1"/>
          </p:cNvSpPr>
          <p:nvPr>
            <p:ph type="sldNum" sz="quarter" idx="12"/>
          </p:nvPr>
        </p:nvSpPr>
        <p:spPr/>
        <p:txBody>
          <a:bodyPr/>
          <a:lstStyle/>
          <a:p>
            <a:fld id="{24CC4EA6-B9BB-48C0-81EB-A2D2E80764AB}" type="slidenum">
              <a:rPr lang="ar-SA" altLang="en-US" smtClean="0"/>
              <a:pPr/>
              <a:t>2</a:t>
            </a:fld>
            <a:endParaRPr lang="en-US"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r>
              <a:rPr lang="en-US" sz="4000" b="1" dirty="0">
                <a:effectLst>
                  <a:outerShdw blurRad="38100" dist="38100" dir="2700000" algn="tl">
                    <a:srgbClr val="C0C0C0"/>
                  </a:outerShdw>
                </a:effectLst>
              </a:rPr>
              <a:t>Examples of quoting special characters</a:t>
            </a:r>
          </a:p>
        </p:txBody>
      </p:sp>
      <p:graphicFrame>
        <p:nvGraphicFramePr>
          <p:cNvPr id="42015" name="Group 31"/>
          <p:cNvGraphicFramePr>
            <a:graphicFrameLocks noGrp="1"/>
          </p:cNvGraphicFramePr>
          <p:nvPr>
            <p:ph type="tbl" idx="1"/>
          </p:nvPr>
        </p:nvGraphicFramePr>
        <p:xfrm>
          <a:off x="228600" y="1676399"/>
          <a:ext cx="8686800" cy="4541396"/>
        </p:xfrm>
        <a:graphic>
          <a:graphicData uri="http://schemas.openxmlformats.org/drawingml/2006/table">
            <a:tbl>
              <a:tblPr/>
              <a:tblGrid>
                <a:gridCol w="8686800"/>
              </a:tblGrid>
              <a:tr h="615314">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dirty="0" err="1" smtClean="0">
                          <a:ln>
                            <a:noFill/>
                          </a:ln>
                          <a:solidFill>
                            <a:schemeClr val="tx1"/>
                          </a:solidFill>
                          <a:effectLst/>
                          <a:latin typeface="Arial" charset="0"/>
                          <a:cs typeface="Arial" charset="0"/>
                        </a:rPr>
                        <a:t>ubuntu@ubuntu</a:t>
                      </a:r>
                      <a:r>
                        <a:rPr kumimoji="0" lang="en-US" sz="2600" b="0" i="0" u="none" strike="noStrike" cap="none" normalizeH="0" baseline="0" dirty="0" smtClean="0">
                          <a:ln>
                            <a:noFill/>
                          </a:ln>
                          <a:solidFill>
                            <a:schemeClr val="tx1"/>
                          </a:solidFill>
                          <a:effectLst/>
                          <a:latin typeface="Arial" charset="0"/>
                          <a:cs typeface="Arial" charset="0"/>
                        </a:rPr>
                        <a:t>:~$ </a:t>
                      </a:r>
                      <a:r>
                        <a:rPr kumimoji="0" lang="en-US" sz="2600" b="1" i="0" u="none" strike="noStrike" cap="none" normalizeH="0" baseline="0" dirty="0" smtClean="0">
                          <a:ln>
                            <a:noFill/>
                          </a:ln>
                          <a:solidFill>
                            <a:schemeClr val="tx1"/>
                          </a:solidFill>
                          <a:effectLst/>
                          <a:latin typeface="Arial" charset="0"/>
                          <a:cs typeface="Arial" charset="0"/>
                        </a:rPr>
                        <a:t>echo –n “operating system”</a:t>
                      </a:r>
                      <a:r>
                        <a:rPr kumimoji="0" lang="en-US" sz="2600" b="0" i="0" u="none" strike="noStrike" cap="none" normalizeH="0" baseline="0" dirty="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660385">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600" b="1" i="0" u="none" strike="noStrike" cap="none" normalizeH="0" baseline="0" dirty="0" smtClean="0">
                          <a:ln>
                            <a:noFill/>
                          </a:ln>
                          <a:solidFill>
                            <a:schemeClr val="tx1"/>
                          </a:solidFill>
                          <a:effectLst/>
                          <a:latin typeface="Arial" charset="0"/>
                          <a:cs typeface="Arial" charset="0"/>
                        </a:rPr>
                        <a:t>operating system </a:t>
                      </a:r>
                      <a:r>
                        <a:rPr kumimoji="0" lang="en-US" sz="2600" b="0" i="0" u="none" strike="noStrike" cap="none" normalizeH="0" baseline="0" dirty="0" err="1" smtClean="0">
                          <a:ln>
                            <a:noFill/>
                          </a:ln>
                          <a:solidFill>
                            <a:schemeClr val="tx1"/>
                          </a:solidFill>
                          <a:effectLst/>
                          <a:latin typeface="Arial" charset="0"/>
                          <a:cs typeface="Arial" charset="0"/>
                        </a:rPr>
                        <a:t>ubuntu@ubuntu</a:t>
                      </a:r>
                      <a:r>
                        <a:rPr kumimoji="0" lang="en-US" sz="2600" b="0" i="0" u="none" strike="noStrike" cap="none" normalizeH="0" baseline="0" dirty="0" smtClean="0">
                          <a:ln>
                            <a:noFill/>
                          </a:ln>
                          <a:solidFill>
                            <a:schemeClr val="tx1"/>
                          </a:solidFill>
                          <a:effectLst/>
                          <a:latin typeface="Arial" charset="0"/>
                          <a:cs typeface="Arial" charset="0"/>
                        </a:rPr>
                        <a:t>:~$ </a:t>
                      </a:r>
                      <a:r>
                        <a:rPr kumimoji="0" lang="en-US" sz="2600" b="1" i="0" u="none" strike="noStrike" cap="none" normalizeH="0" baseline="0" dirty="0" smtClean="0">
                          <a:ln>
                            <a:noFill/>
                          </a:ln>
                          <a:solidFill>
                            <a:schemeClr val="tx1"/>
                          </a:solidFill>
                          <a:effectLst/>
                          <a:latin typeface="Arial" charset="0"/>
                          <a:cs typeface="Arial" charset="0"/>
                        </a:rPr>
                        <a:t> </a:t>
                      </a:r>
                      <a:endParaRPr kumimoji="0" lang="en-US" sz="2600" b="0"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50000">
                          <a:schemeClr val="accent1">
                            <a:gamma/>
                            <a:tint val="0"/>
                            <a:invGamma/>
                          </a:schemeClr>
                        </a:gs>
                        <a:gs pos="100000">
                          <a:schemeClr val="accent1"/>
                        </a:gs>
                      </a:gsLst>
                      <a:lin ang="5400000" scaled="1"/>
                    </a:gradFill>
                  </a:tcPr>
                </a:tc>
              </a:tr>
              <a:tr h="707415">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dirty="0" smtClean="0">
                          <a:ln>
                            <a:noFill/>
                          </a:ln>
                          <a:solidFill>
                            <a:schemeClr val="tx1"/>
                          </a:solidFill>
                          <a:effectLst/>
                          <a:latin typeface="Arial" charset="0"/>
                          <a:cs typeface="Arial" charset="0"/>
                        </a:rPr>
                        <a:t>$ </a:t>
                      </a:r>
                      <a:r>
                        <a:rPr kumimoji="0" lang="en-US" sz="2600" b="1" i="0" u="none" strike="noStrike" cap="none" normalizeH="0" baseline="0" dirty="0" smtClean="0">
                          <a:ln>
                            <a:noFill/>
                          </a:ln>
                          <a:solidFill>
                            <a:schemeClr val="tx1"/>
                          </a:solidFill>
                          <a:effectLst/>
                          <a:latin typeface="Arial" charset="0"/>
                          <a:cs typeface="Arial" charset="0"/>
                        </a:rPr>
                        <a:t>echo –e “operating \t system”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797557">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1" i="0" u="none" strike="noStrike" cap="none" normalizeH="0" baseline="0" dirty="0" smtClean="0">
                          <a:ln>
                            <a:noFill/>
                          </a:ln>
                          <a:solidFill>
                            <a:schemeClr val="tx1"/>
                          </a:solidFill>
                          <a:effectLst/>
                          <a:latin typeface="Arial" charset="0"/>
                          <a:cs typeface="Arial" charset="0"/>
                        </a:rPr>
                        <a:t>Operating         system </a:t>
                      </a:r>
                      <a:endParaRPr kumimoji="0" lang="en-US" sz="2600" b="0"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accent1"/>
                        </a:gs>
                        <a:gs pos="50000">
                          <a:schemeClr val="accent1">
                            <a:gamma/>
                            <a:tint val="0"/>
                            <a:invGamma/>
                          </a:schemeClr>
                        </a:gs>
                        <a:gs pos="100000">
                          <a:schemeClr val="accent1"/>
                        </a:gs>
                      </a:gsLst>
                      <a:lin ang="5400000" scaled="1"/>
                    </a:gradFill>
                  </a:tcPr>
                </a:tc>
              </a:tr>
              <a:tr h="797557">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1" i="0" u="none" strike="noStrike" cap="none" normalizeH="0" baseline="0" dirty="0" smtClean="0">
                          <a:ln>
                            <a:noFill/>
                          </a:ln>
                          <a:solidFill>
                            <a:schemeClr val="tx1"/>
                          </a:solidFill>
                          <a:effectLst/>
                          <a:latin typeface="Arial" charset="0"/>
                          <a:cs typeface="Arial" charset="0"/>
                        </a:rPr>
                        <a:t>$ echo -e "An apple a day keeps away \a\t\</a:t>
                      </a:r>
                      <a:r>
                        <a:rPr kumimoji="0" lang="en-US" sz="2600" b="1" i="0" u="none" strike="noStrike" cap="none" normalizeH="0" baseline="0" dirty="0" err="1" smtClean="0">
                          <a:ln>
                            <a:noFill/>
                          </a:ln>
                          <a:solidFill>
                            <a:schemeClr val="tx1"/>
                          </a:solidFill>
                          <a:effectLst/>
                          <a:latin typeface="Arial" charset="0"/>
                          <a:cs typeface="Arial" charset="0"/>
                        </a:rPr>
                        <a:t>tdoctor</a:t>
                      </a:r>
                      <a:r>
                        <a:rPr kumimoji="0" lang="en-US" sz="2600" b="1" i="0" u="none" strike="noStrike" cap="none" normalizeH="0" baseline="0" dirty="0" smtClean="0">
                          <a:ln>
                            <a:noFill/>
                          </a:ln>
                          <a:solidFill>
                            <a:schemeClr val="tx1"/>
                          </a:solidFill>
                          <a:effectLst/>
                          <a:latin typeface="Arial" charset="0"/>
                          <a:cs typeface="Arial" charset="0"/>
                        </a:rPr>
                        <a:t>\n"</a:t>
                      </a:r>
                      <a:r>
                        <a:rPr kumimoji="0" lang="en-US" sz="2600" b="0" i="0" u="none" strike="noStrike" cap="none" normalizeH="0" baseline="0" dirty="0" smtClean="0">
                          <a:ln>
                            <a:noFill/>
                          </a:ln>
                          <a:solidFill>
                            <a:schemeClr val="tx1"/>
                          </a:solidFill>
                          <a:effectLst/>
                          <a:latin typeface="Arial" charset="0"/>
                          <a:cs typeface="Arial" charset="0"/>
                        </a:rPr>
                        <a:t>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797557">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dirty="0" smtClean="0">
                          <a:ln>
                            <a:noFill/>
                          </a:ln>
                          <a:solidFill>
                            <a:schemeClr val="tx1"/>
                          </a:solidFill>
                          <a:effectLst/>
                          <a:latin typeface="Arial" charset="0"/>
                          <a:cs typeface="Arial" charset="0"/>
                        </a:rPr>
                        <a:t>An apple a day keeps away               doctor</a:t>
                      </a: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n-US" sz="2600" b="0"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flip="none" rotWithShape="1">
                      <a:gsLst>
                        <a:gs pos="0">
                          <a:srgbClr val="E6DCAC"/>
                        </a:gs>
                        <a:gs pos="12000">
                          <a:srgbClr val="E6D78A"/>
                        </a:gs>
                        <a:gs pos="30000">
                          <a:srgbClr val="C7AC4C"/>
                        </a:gs>
                        <a:gs pos="45000">
                          <a:srgbClr val="E6D78A"/>
                        </a:gs>
                        <a:gs pos="77000">
                          <a:srgbClr val="C7AC4C"/>
                        </a:gs>
                        <a:gs pos="100000">
                          <a:srgbClr val="E6DCAC"/>
                        </a:gs>
                      </a:gsLst>
                      <a:lin ang="16200000" scaled="1"/>
                      <a:tileRect/>
                    </a:gradFill>
                  </a:tcPr>
                </a:tc>
              </a:tr>
            </a:tbl>
          </a:graphicData>
        </a:graphic>
      </p:graphicFrame>
      <p:sp>
        <p:nvSpPr>
          <p:cNvPr id="5" name="Slide Number Placeholder 4"/>
          <p:cNvSpPr>
            <a:spLocks noGrp="1"/>
          </p:cNvSpPr>
          <p:nvPr>
            <p:ph type="sldNum" sz="quarter" idx="12"/>
          </p:nvPr>
        </p:nvSpPr>
        <p:spPr/>
        <p:txBody>
          <a:bodyPr/>
          <a:lstStyle/>
          <a:p>
            <a:fld id="{2795DEBF-6ABE-4302-84CB-627623F2C139}" type="slidenum">
              <a:rPr lang="ar-SA" altLang="en-US" smtClean="0"/>
              <a:pPr/>
              <a:t>3</a:t>
            </a:fld>
            <a:endParaRPr lang="en-US"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7543800" cy="944562"/>
          </a:xfrm>
        </p:spPr>
        <p:txBody>
          <a:bodyPr/>
          <a:lstStyle/>
          <a:p>
            <a:r>
              <a:rPr lang="en-US" sz="4000" b="1" dirty="0" smtClean="0">
                <a:effectLst>
                  <a:outerShdw blurRad="38100" dist="38100" dir="2700000" algn="tl">
                    <a:srgbClr val="C0C0C0"/>
                  </a:outerShdw>
                </a:effectLst>
              </a:rPr>
              <a:t>Sort command</a:t>
            </a:r>
            <a:endParaRPr lang="en-US" b="1" dirty="0"/>
          </a:p>
        </p:txBody>
      </p:sp>
      <p:sp>
        <p:nvSpPr>
          <p:cNvPr id="7" name="Content Placeholder 6"/>
          <p:cNvSpPr>
            <a:spLocks noGrp="1"/>
          </p:cNvSpPr>
          <p:nvPr>
            <p:ph idx="1"/>
          </p:nvPr>
        </p:nvSpPr>
        <p:spPr>
          <a:xfrm>
            <a:off x="304800" y="1719262"/>
            <a:ext cx="8610600" cy="4833937"/>
          </a:xfrm>
        </p:spPr>
        <p:txBody>
          <a:bodyPr>
            <a:normAutofit lnSpcReduction="10000"/>
          </a:bodyPr>
          <a:lstStyle/>
          <a:p>
            <a:pPr algn="l" rtl="0"/>
            <a:r>
              <a:rPr lang="en-US" sz="2400" dirty="0" smtClean="0"/>
              <a:t>Sort the lines of </a:t>
            </a:r>
            <a:r>
              <a:rPr lang="en-US" sz="2400" u="sng" dirty="0" smtClean="0"/>
              <a:t>text files</a:t>
            </a:r>
            <a:r>
              <a:rPr lang="en-US" sz="2400" dirty="0" smtClean="0"/>
              <a:t>.</a:t>
            </a:r>
          </a:p>
          <a:p>
            <a:pPr algn="l" rtl="0">
              <a:buNone/>
            </a:pPr>
            <a:r>
              <a:rPr lang="en-US" sz="2400" dirty="0" smtClean="0"/>
              <a:t>$ sort </a:t>
            </a:r>
            <a:r>
              <a:rPr lang="en-US" sz="2400" b="1" dirty="0" err="1" smtClean="0"/>
              <a:t>fileName</a:t>
            </a:r>
            <a:endParaRPr lang="en-US" sz="2400" b="1" dirty="0" smtClean="0"/>
          </a:p>
          <a:p>
            <a:pPr algn="l" rtl="0"/>
            <a:r>
              <a:rPr lang="en-US" sz="2400" dirty="0" smtClean="0"/>
              <a:t>by default it will sort in normal order(alphabetical  0-9 A-Z ).</a:t>
            </a:r>
          </a:p>
          <a:p>
            <a:pPr algn="l" rtl="0">
              <a:buNone/>
            </a:pPr>
            <a:endParaRPr lang="en-US" sz="2400" dirty="0" smtClean="0"/>
          </a:p>
          <a:p>
            <a:pPr algn="l" rtl="0"/>
            <a:r>
              <a:rPr lang="en-US" sz="2400" b="1" dirty="0" smtClean="0">
                <a:solidFill>
                  <a:schemeClr val="tx2"/>
                </a:solidFill>
              </a:rPr>
              <a:t>Options</a:t>
            </a:r>
            <a:endParaRPr lang="en-US" sz="2400" dirty="0" smtClean="0">
              <a:solidFill>
                <a:schemeClr val="tx2"/>
              </a:solidFill>
            </a:endParaRPr>
          </a:p>
          <a:p>
            <a:pPr algn="l" rtl="0"/>
            <a:r>
              <a:rPr lang="en-US" sz="2400" dirty="0" smtClean="0">
                <a:solidFill>
                  <a:schemeClr val="hlink"/>
                </a:solidFill>
              </a:rPr>
              <a:t>-r</a:t>
            </a:r>
            <a:r>
              <a:rPr lang="en-US" sz="2400" dirty="0" smtClean="0">
                <a:solidFill>
                  <a:srgbClr val="FFFF66"/>
                </a:solidFill>
              </a:rPr>
              <a:t>      </a:t>
            </a:r>
            <a:r>
              <a:rPr lang="en-US" sz="2400" dirty="0" smtClean="0"/>
              <a:t>Reverse normal order(reverse alphabetical Z-A 9-0).</a:t>
            </a:r>
            <a:br>
              <a:rPr lang="en-US" sz="2400" dirty="0" smtClean="0"/>
            </a:br>
            <a:r>
              <a:rPr lang="en-US" sz="2400" dirty="0" smtClean="0">
                <a:solidFill>
                  <a:schemeClr val="hlink"/>
                </a:solidFill>
              </a:rPr>
              <a:t>-n</a:t>
            </a:r>
            <a:r>
              <a:rPr lang="en-US" sz="2400" dirty="0" smtClean="0">
                <a:solidFill>
                  <a:srgbClr val="FFFF66"/>
                </a:solidFill>
              </a:rPr>
              <a:t>     </a:t>
            </a:r>
            <a:r>
              <a:rPr lang="en-US" sz="2400" dirty="0" smtClean="0"/>
              <a:t>Sort in numeric order(Sorts by the beginning of the number at the beginning of the line.)</a:t>
            </a:r>
            <a:r>
              <a:rPr lang="en-US" sz="2400" dirty="0" smtClean="0">
                <a:solidFill>
                  <a:schemeClr val="bg1"/>
                </a:solidFill>
              </a:rPr>
              <a:t/>
            </a:r>
            <a:br>
              <a:rPr lang="en-US" sz="2400" dirty="0" smtClean="0">
                <a:solidFill>
                  <a:schemeClr val="bg1"/>
                </a:solidFill>
              </a:rPr>
            </a:br>
            <a:r>
              <a:rPr lang="en-US" sz="2400" dirty="0" smtClean="0">
                <a:solidFill>
                  <a:schemeClr val="hlink"/>
                </a:solidFill>
              </a:rPr>
              <a:t>-nr</a:t>
            </a:r>
            <a:r>
              <a:rPr lang="en-US" sz="2400" dirty="0" smtClean="0">
                <a:solidFill>
                  <a:srgbClr val="FFFF66"/>
                </a:solidFill>
              </a:rPr>
              <a:t>    </a:t>
            </a:r>
            <a:r>
              <a:rPr lang="en-US" sz="2400" dirty="0" smtClean="0"/>
              <a:t>Sort in reverse numeric order</a:t>
            </a:r>
          </a:p>
          <a:p>
            <a:pPr algn="l" rtl="0">
              <a:buNone/>
            </a:pPr>
            <a:endParaRPr lang="en-US" sz="2400" dirty="0" smtClean="0">
              <a:solidFill>
                <a:srgbClr val="FF0000"/>
              </a:solidFill>
            </a:endParaRPr>
          </a:p>
          <a:p>
            <a:pPr algn="l" rtl="0"/>
            <a:r>
              <a:rPr lang="en-US" sz="2400" dirty="0" smtClean="0"/>
              <a:t>Note that this command </a:t>
            </a:r>
            <a:r>
              <a:rPr lang="en-US" sz="2400" i="1" dirty="0" smtClean="0"/>
              <a:t>does not</a:t>
            </a:r>
            <a:r>
              <a:rPr lang="en-US" sz="2400" dirty="0" smtClean="0"/>
              <a:t> sort the actual file, it just displays the sorted output on your terminal.</a:t>
            </a:r>
          </a:p>
          <a:p>
            <a:pPr algn="l" rtl="0">
              <a:buNone/>
            </a:pPr>
            <a:endParaRPr lang="en-US" sz="2400" b="1" dirty="0" smtClean="0"/>
          </a:p>
          <a:p>
            <a:pPr algn="l" rtl="0">
              <a:buNone/>
            </a:pPr>
            <a:endParaRPr lang="en-US" sz="2400" b="1" dirty="0"/>
          </a:p>
        </p:txBody>
      </p:sp>
      <p:sp>
        <p:nvSpPr>
          <p:cNvPr id="5" name="Slide Number Placeholder 4"/>
          <p:cNvSpPr>
            <a:spLocks noGrp="1"/>
          </p:cNvSpPr>
          <p:nvPr>
            <p:ph type="sldNum" sz="quarter" idx="12"/>
          </p:nvPr>
        </p:nvSpPr>
        <p:spPr/>
        <p:txBody>
          <a:bodyPr/>
          <a:lstStyle/>
          <a:p>
            <a:fld id="{950D0FF4-BD99-48F4-8B37-B2065C54618E}" type="slidenum">
              <a:rPr lang="ar-SA" altLang="en-US" smtClean="0"/>
              <a:pPr/>
              <a:t>4</a:t>
            </a:fld>
            <a:endParaRPr lang="en-US"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normAutofit fontScale="90000"/>
          </a:bodyPr>
          <a:lstStyle/>
          <a:p>
            <a:r>
              <a:rPr lang="en-US" sz="3600" b="1" dirty="0">
                <a:effectLst>
                  <a:outerShdw blurRad="38100" dist="38100" dir="2700000" algn="tl">
                    <a:srgbClr val="C0C0C0"/>
                  </a:outerShdw>
                </a:effectLst>
              </a:rPr>
              <a:t>Sequential commands</a:t>
            </a:r>
            <a:r>
              <a:rPr lang="en-US" b="1" dirty="0">
                <a:solidFill>
                  <a:srgbClr val="FFFF66"/>
                </a:solidFill>
              </a:rPr>
              <a:t/>
            </a:r>
            <a:br>
              <a:rPr lang="en-US" b="1" dirty="0">
                <a:solidFill>
                  <a:srgbClr val="FFFF66"/>
                </a:solidFill>
              </a:rPr>
            </a:br>
            <a:endParaRPr lang="en-US" b="1" dirty="0">
              <a:solidFill>
                <a:srgbClr val="FFFF66"/>
              </a:solidFill>
            </a:endParaRPr>
          </a:p>
        </p:txBody>
      </p:sp>
      <p:sp>
        <p:nvSpPr>
          <p:cNvPr id="46092" name="Rectangle 12"/>
          <p:cNvSpPr>
            <a:spLocks noGrp="1" noChangeArrowheads="1"/>
          </p:cNvSpPr>
          <p:nvPr>
            <p:ph type="body" sz="half" idx="1"/>
          </p:nvPr>
        </p:nvSpPr>
        <p:spPr>
          <a:xfrm>
            <a:off x="609600" y="1719263"/>
            <a:ext cx="8382000" cy="1481137"/>
          </a:xfrm>
        </p:spPr>
        <p:txBody>
          <a:bodyPr/>
          <a:lstStyle/>
          <a:p>
            <a:pPr algn="l" rtl="0"/>
            <a:r>
              <a:rPr lang="en-US" sz="2600"/>
              <a:t>To run a sequence of commands type several commands on the same command line and separating them with semicolons(;)</a:t>
            </a:r>
          </a:p>
        </p:txBody>
      </p:sp>
      <p:graphicFrame>
        <p:nvGraphicFramePr>
          <p:cNvPr id="46091" name="Group 11"/>
          <p:cNvGraphicFramePr>
            <a:graphicFrameLocks noGrp="1"/>
          </p:cNvGraphicFramePr>
          <p:nvPr>
            <p:ph sz="half" idx="2"/>
          </p:nvPr>
        </p:nvGraphicFramePr>
        <p:xfrm>
          <a:off x="457200" y="3429000"/>
          <a:ext cx="8229600" cy="568325"/>
        </p:xfrm>
        <a:graphic>
          <a:graphicData uri="http://schemas.openxmlformats.org/drawingml/2006/table">
            <a:tbl>
              <a:tblPr/>
              <a:tblGrid>
                <a:gridCol w="8229600"/>
              </a:tblGrid>
              <a:tr h="568325">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800" b="0" i="0" u="none" strike="noStrike" cap="none" normalizeH="0" baseline="0" smtClean="0">
                          <a:ln>
                            <a:noFill/>
                          </a:ln>
                          <a:solidFill>
                            <a:schemeClr val="tx1"/>
                          </a:solidFill>
                          <a:effectLst/>
                          <a:latin typeface="Arial" charset="0"/>
                          <a:cs typeface="Arial" charset="0"/>
                        </a:rPr>
                        <a:t>$</a:t>
                      </a:r>
                      <a:r>
                        <a:rPr kumimoji="0" lang="en-US" sz="2000" b="0" i="0" u="none" strike="noStrike" cap="none" normalizeH="0" baseline="0" smtClean="0">
                          <a:ln>
                            <a:noFill/>
                          </a:ln>
                          <a:solidFill>
                            <a:schemeClr val="tx1"/>
                          </a:solidFill>
                          <a:effectLst/>
                          <a:latin typeface="Arial" charset="0"/>
                          <a:cs typeface="Arial" charset="0"/>
                        </a:rPr>
                        <a:t>  </a:t>
                      </a:r>
                      <a:r>
                        <a:rPr kumimoji="0" lang="en-US" sz="2600" b="0" i="0" u="none" strike="noStrike" cap="none" normalizeH="0" baseline="0" smtClean="0">
                          <a:ln>
                            <a:noFill/>
                          </a:ln>
                          <a:solidFill>
                            <a:schemeClr val="tx1"/>
                          </a:solidFill>
                          <a:effectLst/>
                          <a:latin typeface="Arial" charset="0"/>
                          <a:cs typeface="Arial" charset="0"/>
                        </a:rPr>
                        <a:t>mkdir ng ; cd ng ; touch tom</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bl>
          </a:graphicData>
        </a:graphic>
      </p:graphicFrame>
      <p:sp>
        <p:nvSpPr>
          <p:cNvPr id="5" name="Slide Number Placeholder 4"/>
          <p:cNvSpPr>
            <a:spLocks noGrp="1"/>
          </p:cNvSpPr>
          <p:nvPr>
            <p:ph type="sldNum" sz="quarter" idx="12"/>
          </p:nvPr>
        </p:nvSpPr>
        <p:spPr/>
        <p:txBody>
          <a:bodyPr/>
          <a:lstStyle/>
          <a:p>
            <a:fld id="{645D8695-8D26-4A92-AE05-32F80443BAB3}" type="slidenum">
              <a:rPr lang="ar-SA" altLang="en-US" smtClean="0"/>
              <a:pPr/>
              <a:t>5</a:t>
            </a:fld>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sz="4000" b="1" dirty="0">
                <a:effectLst>
                  <a:outerShdw blurRad="38100" dist="38100" dir="2700000" algn="tl">
                    <a:srgbClr val="C0C0C0"/>
                  </a:outerShdw>
                </a:effectLst>
              </a:rPr>
              <a:t>date commands</a:t>
            </a:r>
          </a:p>
        </p:txBody>
      </p:sp>
      <p:sp>
        <p:nvSpPr>
          <p:cNvPr id="29700" name="Text Box 4"/>
          <p:cNvSpPr txBox="1">
            <a:spLocks noGrp="1" noChangeArrowheads="1"/>
          </p:cNvSpPr>
          <p:nvPr>
            <p:ph type="body" sz="half" idx="1"/>
          </p:nvPr>
        </p:nvSpPr>
        <p:spPr>
          <a:xfrm>
            <a:off x="457200" y="1719263"/>
            <a:ext cx="8229600" cy="4411662"/>
          </a:xfrm>
          <a:noFill/>
          <a:ln/>
        </p:spPr>
        <p:txBody>
          <a:bodyPr/>
          <a:lstStyle/>
          <a:p>
            <a:pPr algn="l" rtl="0">
              <a:lnSpc>
                <a:spcPct val="90000"/>
              </a:lnSpc>
              <a:buFont typeface="Wingdings" pitchFamily="2" charset="2"/>
              <a:buNone/>
            </a:pPr>
            <a:r>
              <a:rPr lang="en-US" sz="2200" dirty="0"/>
              <a:t>Change or set current date and time.</a:t>
            </a:r>
          </a:p>
          <a:p>
            <a:pPr algn="l" rtl="0">
              <a:lnSpc>
                <a:spcPct val="90000"/>
              </a:lnSpc>
              <a:buFont typeface="Wingdings" pitchFamily="2" charset="2"/>
              <a:buNone/>
            </a:pPr>
            <a:r>
              <a:rPr lang="en-US" sz="2200" b="1" dirty="0">
                <a:solidFill>
                  <a:schemeClr val="accent2"/>
                </a:solidFill>
              </a:rPr>
              <a:t>Syntax </a:t>
            </a:r>
            <a:endParaRPr lang="en-US" sz="2200" dirty="0">
              <a:solidFill>
                <a:schemeClr val="accent2"/>
              </a:solidFill>
            </a:endParaRPr>
          </a:p>
          <a:p>
            <a:pPr algn="l" rtl="0">
              <a:lnSpc>
                <a:spcPct val="90000"/>
              </a:lnSpc>
              <a:buFont typeface="Wingdings" pitchFamily="2" charset="2"/>
              <a:buNone/>
            </a:pPr>
            <a:r>
              <a:rPr lang="en-US" sz="2200" dirty="0"/>
              <a:t>date  [date or time string ]</a:t>
            </a:r>
          </a:p>
          <a:p>
            <a:pPr algn="l" rtl="0">
              <a:lnSpc>
                <a:spcPct val="90000"/>
              </a:lnSpc>
              <a:buFont typeface="Wingdings" pitchFamily="2" charset="2"/>
              <a:buNone/>
            </a:pPr>
            <a:r>
              <a:rPr lang="en-US" sz="2200" b="1" dirty="0">
                <a:solidFill>
                  <a:schemeClr val="accent2"/>
                </a:solidFill>
              </a:rPr>
              <a:t>Examples</a:t>
            </a:r>
          </a:p>
          <a:p>
            <a:pPr algn="l" rtl="0">
              <a:lnSpc>
                <a:spcPct val="90000"/>
              </a:lnSpc>
            </a:pPr>
            <a:r>
              <a:rPr lang="en-US" sz="2200" dirty="0"/>
              <a:t>Show current date &amp; time</a:t>
            </a:r>
          </a:p>
          <a:p>
            <a:pPr algn="l" rtl="0">
              <a:lnSpc>
                <a:spcPct val="90000"/>
              </a:lnSpc>
              <a:buFont typeface="Wingdings" pitchFamily="2" charset="2"/>
              <a:buNone/>
            </a:pPr>
            <a:endParaRPr lang="en-US" sz="2200" dirty="0"/>
          </a:p>
          <a:p>
            <a:pPr algn="l" rtl="0">
              <a:lnSpc>
                <a:spcPct val="90000"/>
              </a:lnSpc>
            </a:pPr>
            <a:endParaRPr lang="en-US" sz="2200" dirty="0"/>
          </a:p>
          <a:p>
            <a:pPr algn="l" rtl="0">
              <a:lnSpc>
                <a:spcPct val="90000"/>
              </a:lnSpc>
            </a:pPr>
            <a:r>
              <a:rPr lang="en-US" sz="2200" dirty="0"/>
              <a:t>Set date to </a:t>
            </a:r>
            <a:r>
              <a:rPr lang="en-US" sz="2200" dirty="0" smtClean="0"/>
              <a:t>2001-Mar-15</a:t>
            </a:r>
            <a:endParaRPr lang="en-US" sz="2200" dirty="0"/>
          </a:p>
          <a:p>
            <a:pPr algn="l" rtl="0">
              <a:lnSpc>
                <a:spcPct val="90000"/>
              </a:lnSpc>
              <a:buFont typeface="Wingdings" pitchFamily="2" charset="2"/>
              <a:buNone/>
            </a:pPr>
            <a:endParaRPr lang="en-US" sz="2200" dirty="0"/>
          </a:p>
          <a:p>
            <a:pPr algn="l" rtl="0">
              <a:lnSpc>
                <a:spcPct val="90000"/>
              </a:lnSpc>
            </a:pPr>
            <a:endParaRPr lang="en-US" sz="2200" dirty="0"/>
          </a:p>
          <a:p>
            <a:pPr algn="l" rtl="0">
              <a:lnSpc>
                <a:spcPct val="90000"/>
              </a:lnSpc>
            </a:pPr>
            <a:r>
              <a:rPr lang="en-US" sz="2200" dirty="0"/>
              <a:t>Set date as well as time</a:t>
            </a:r>
          </a:p>
        </p:txBody>
      </p:sp>
      <p:graphicFrame>
        <p:nvGraphicFramePr>
          <p:cNvPr id="29720" name="Group 24"/>
          <p:cNvGraphicFramePr>
            <a:graphicFrameLocks noGrp="1"/>
          </p:cNvGraphicFramePr>
          <p:nvPr>
            <p:ph sz="quarter" idx="2"/>
          </p:nvPr>
        </p:nvGraphicFramePr>
        <p:xfrm>
          <a:off x="533400" y="3581400"/>
          <a:ext cx="8153400" cy="490538"/>
        </p:xfrm>
        <a:graphic>
          <a:graphicData uri="http://schemas.openxmlformats.org/drawingml/2006/table">
            <a:tbl>
              <a:tblPr/>
              <a:tblGrid>
                <a:gridCol w="8153400"/>
              </a:tblGrid>
              <a:tr h="4905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000" b="0" i="0" u="none" strike="noStrike" cap="none" normalizeH="0" baseline="0" dirty="0" smtClean="0">
                          <a:ln>
                            <a:noFill/>
                          </a:ln>
                          <a:solidFill>
                            <a:schemeClr val="tx1"/>
                          </a:solidFill>
                          <a:effectLst/>
                          <a:latin typeface="Arial" charset="0"/>
                          <a:cs typeface="Arial" charset="0"/>
                        </a:rPr>
                        <a:t>$ </a:t>
                      </a:r>
                      <a:r>
                        <a:rPr kumimoji="0" lang="en-US" sz="2600" b="0" i="0" u="none" strike="noStrike" cap="none" normalizeH="0" baseline="0" dirty="0" smtClean="0">
                          <a:ln>
                            <a:noFill/>
                          </a:ln>
                          <a:solidFill>
                            <a:schemeClr val="tx2"/>
                          </a:solidFill>
                          <a:effectLst/>
                          <a:latin typeface="Arial" charset="0"/>
                          <a:cs typeface="Arial" charset="0"/>
                        </a:rPr>
                        <a:t>date</a:t>
                      </a:r>
                      <a:endParaRPr kumimoji="0" lang="en-US" sz="2600" b="0" i="0" u="none" strike="noStrike" cap="none" normalizeH="0" baseline="0" dirty="0" smtClean="0">
                        <a:ln>
                          <a:noFill/>
                        </a:ln>
                        <a:solidFill>
                          <a:schemeClr val="tx1"/>
                        </a:solidFill>
                        <a:effectLst/>
                        <a:latin typeface="Arial" charset="0"/>
                        <a:cs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bl>
          </a:graphicData>
        </a:graphic>
      </p:graphicFrame>
      <p:graphicFrame>
        <p:nvGraphicFramePr>
          <p:cNvPr id="29736" name="Group 40"/>
          <p:cNvGraphicFramePr>
            <a:graphicFrameLocks noGrp="1"/>
          </p:cNvGraphicFramePr>
          <p:nvPr>
            <p:ph sz="quarter" idx="3"/>
          </p:nvPr>
        </p:nvGraphicFramePr>
        <p:xfrm>
          <a:off x="533400" y="4648200"/>
          <a:ext cx="8153400" cy="487680"/>
        </p:xfrm>
        <a:graphic>
          <a:graphicData uri="http://schemas.openxmlformats.org/drawingml/2006/table">
            <a:tbl>
              <a:tblPr/>
              <a:tblGrid>
                <a:gridCol w="8153400"/>
              </a:tblGrid>
              <a:tr h="457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dirty="0" smtClean="0">
                          <a:ln>
                            <a:noFill/>
                          </a:ln>
                          <a:solidFill>
                            <a:schemeClr val="tx1"/>
                          </a:solidFill>
                          <a:effectLst/>
                          <a:latin typeface="Arial" charset="0"/>
                          <a:cs typeface="Arial" charset="0"/>
                        </a:rPr>
                        <a:t>$date   --date=“2001-3-15”</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bl>
          </a:graphicData>
        </a:graphic>
      </p:graphicFrame>
      <p:sp>
        <p:nvSpPr>
          <p:cNvPr id="7" name="Slide Number Placeholder 6"/>
          <p:cNvSpPr>
            <a:spLocks noGrp="1"/>
          </p:cNvSpPr>
          <p:nvPr>
            <p:ph type="sldNum" sz="quarter" idx="12"/>
          </p:nvPr>
        </p:nvSpPr>
        <p:spPr/>
        <p:txBody>
          <a:bodyPr/>
          <a:lstStyle/>
          <a:p>
            <a:fld id="{9B598BE5-8905-4AC3-89D9-F72C8E790A7B}" type="slidenum">
              <a:rPr lang="ar-SA" altLang="en-US" smtClean="0"/>
              <a:pPr/>
              <a:t>6</a:t>
            </a:fld>
            <a:endParaRPr lang="en-US" altLang="en-US"/>
          </a:p>
        </p:txBody>
      </p:sp>
      <p:graphicFrame>
        <p:nvGraphicFramePr>
          <p:cNvPr id="29737" name="Group 41"/>
          <p:cNvGraphicFramePr>
            <a:graphicFrameLocks noGrp="1"/>
          </p:cNvGraphicFramePr>
          <p:nvPr/>
        </p:nvGraphicFramePr>
        <p:xfrm>
          <a:off x="533400" y="5791200"/>
          <a:ext cx="8229600" cy="487680"/>
        </p:xfrm>
        <a:graphic>
          <a:graphicData uri="http://schemas.openxmlformats.org/drawingml/2006/table">
            <a:tbl>
              <a:tblPr/>
              <a:tblGrid>
                <a:gridCol w="8229600"/>
              </a:tblGrid>
              <a:tr h="45720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cs typeface="Arial" charset="0"/>
                        </a:rPr>
                        <a:t>$date   --date=“2001-3-15 11:59 AM”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228600"/>
            <a:ext cx="8229600" cy="914400"/>
          </a:xfrm>
        </p:spPr>
        <p:txBody>
          <a:bodyPr/>
          <a:lstStyle/>
          <a:p>
            <a:r>
              <a:rPr lang="en-US" sz="4000" b="1" dirty="0">
                <a:effectLst>
                  <a:outerShdw blurRad="38100" dist="38100" dir="2700000" algn="tl">
                    <a:srgbClr val="C0C0C0"/>
                  </a:outerShdw>
                </a:effectLst>
              </a:rPr>
              <a:t>Locating</a:t>
            </a:r>
            <a:r>
              <a:rPr lang="en-US" b="1" dirty="0">
                <a:solidFill>
                  <a:schemeClr val="bg2"/>
                </a:solidFill>
                <a:effectLst>
                  <a:outerShdw blurRad="38100" dist="38100" dir="2700000" algn="tl">
                    <a:srgbClr val="C0C0C0"/>
                  </a:outerShdw>
                </a:effectLst>
              </a:rPr>
              <a:t> </a:t>
            </a:r>
            <a:r>
              <a:rPr lang="en-US" sz="4000" b="1" dirty="0">
                <a:effectLst>
                  <a:outerShdw blurRad="38100" dist="38100" dir="2700000" algn="tl">
                    <a:srgbClr val="C0C0C0"/>
                  </a:outerShdw>
                </a:effectLst>
              </a:rPr>
              <a:t>commands</a:t>
            </a:r>
          </a:p>
        </p:txBody>
      </p:sp>
      <p:sp>
        <p:nvSpPr>
          <p:cNvPr id="10243" name="Rectangle 3"/>
          <p:cNvSpPr>
            <a:spLocks noGrp="1" noChangeArrowheads="1"/>
          </p:cNvSpPr>
          <p:nvPr>
            <p:ph type="body" sz="half" idx="1"/>
          </p:nvPr>
        </p:nvSpPr>
        <p:spPr>
          <a:xfrm>
            <a:off x="152400" y="1066800"/>
            <a:ext cx="8991600" cy="5486400"/>
          </a:xfrm>
        </p:spPr>
        <p:txBody>
          <a:bodyPr>
            <a:normAutofit lnSpcReduction="10000"/>
          </a:bodyPr>
          <a:lstStyle/>
          <a:p>
            <a:pPr algn="l" rtl="0"/>
            <a:r>
              <a:rPr lang="en-US" sz="1800" dirty="0"/>
              <a:t>Commands resides in directories.</a:t>
            </a:r>
          </a:p>
          <a:p>
            <a:pPr algn="l" rtl="0">
              <a:buFont typeface="Wingdings" pitchFamily="2" charset="2"/>
              <a:buNone/>
            </a:pPr>
            <a:endParaRPr lang="en-US" sz="1800" dirty="0"/>
          </a:p>
          <a:p>
            <a:pPr algn="l" rtl="0"/>
            <a:endParaRPr lang="en-US" sz="1800" dirty="0"/>
          </a:p>
          <a:p>
            <a:pPr algn="l" rtl="0"/>
            <a:endParaRPr lang="en-US" sz="1800" dirty="0"/>
          </a:p>
          <a:p>
            <a:pPr algn="l" rtl="0"/>
            <a:endParaRPr lang="en-US" sz="1800" dirty="0"/>
          </a:p>
          <a:p>
            <a:pPr algn="l" rtl="0"/>
            <a:endParaRPr lang="en-US" sz="1800" dirty="0"/>
          </a:p>
          <a:p>
            <a:pPr algn="l" rtl="0"/>
            <a:r>
              <a:rPr lang="en-US" sz="1800" dirty="0"/>
              <a:t>The path consists of a list of directories that are checked sequentially for the commands you enter</a:t>
            </a:r>
            <a:r>
              <a:rPr lang="en-US" sz="1800" dirty="0" smtClean="0"/>
              <a:t>.(When you type a command to run, the system looks for it in the directories specified by PATH in the order specified)</a:t>
            </a:r>
            <a:endParaRPr lang="en-US" sz="1800" dirty="0"/>
          </a:p>
          <a:p>
            <a:pPr algn="l" rtl="0"/>
            <a:r>
              <a:rPr lang="en-US" sz="1800" dirty="0"/>
              <a:t>To display all command’s paths</a:t>
            </a:r>
          </a:p>
          <a:p>
            <a:pPr algn="l" rtl="0">
              <a:buFont typeface="Wingdings" pitchFamily="2" charset="2"/>
              <a:buNone/>
            </a:pPr>
            <a:endParaRPr lang="en-US" sz="1800" dirty="0">
              <a:solidFill>
                <a:schemeClr val="bg2"/>
              </a:solidFill>
            </a:endParaRPr>
          </a:p>
          <a:p>
            <a:pPr algn="l" rtl="0">
              <a:buFont typeface="Wingdings" pitchFamily="2" charset="2"/>
              <a:buNone/>
            </a:pPr>
            <a:endParaRPr lang="en-US" sz="2000" dirty="0"/>
          </a:p>
          <a:p>
            <a:pPr algn="l" rtl="0"/>
            <a:endParaRPr lang="en-US" sz="1800" dirty="0"/>
          </a:p>
          <a:p>
            <a:pPr algn="l" rtl="0"/>
            <a:r>
              <a:rPr lang="en-US" sz="1800" dirty="0"/>
              <a:t>To display the command’s locations</a:t>
            </a:r>
          </a:p>
          <a:p>
            <a:pPr algn="l" rtl="0"/>
            <a:endParaRPr lang="en-US" sz="1800" dirty="0"/>
          </a:p>
          <a:p>
            <a:pPr algn="l" rtl="0"/>
            <a:endParaRPr lang="en-US" sz="1800" dirty="0"/>
          </a:p>
          <a:p>
            <a:pPr algn="l" rtl="0"/>
            <a:r>
              <a:rPr lang="en-US" sz="2400" b="1" dirty="0"/>
              <a:t>-a</a:t>
            </a:r>
            <a:r>
              <a:rPr lang="en-US" sz="1800" dirty="0"/>
              <a:t>   ( if the command reside in several location )</a:t>
            </a:r>
          </a:p>
          <a:p>
            <a:pPr algn="l" rtl="0"/>
            <a:endParaRPr lang="en-US" sz="1800" dirty="0"/>
          </a:p>
        </p:txBody>
      </p:sp>
      <p:graphicFrame>
        <p:nvGraphicFramePr>
          <p:cNvPr id="10377" name="Group 137"/>
          <p:cNvGraphicFramePr>
            <a:graphicFrameLocks noGrp="1"/>
          </p:cNvGraphicFramePr>
          <p:nvPr>
            <p:ph sz="quarter" idx="2"/>
          </p:nvPr>
        </p:nvGraphicFramePr>
        <p:xfrm>
          <a:off x="762000" y="1447800"/>
          <a:ext cx="7848600" cy="1463040"/>
        </p:xfrm>
        <a:graphic>
          <a:graphicData uri="http://schemas.openxmlformats.org/drawingml/2006/table">
            <a:tbl>
              <a:tblPr rtl="1"/>
              <a:tblGrid>
                <a:gridCol w="6451600"/>
                <a:gridCol w="1397000"/>
              </a:tblGrid>
              <a:tr h="30480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1" i="0" u="none" strike="noStrike" cap="none" normalizeH="0" baseline="0" smtClean="0">
                          <a:ln>
                            <a:noFill/>
                          </a:ln>
                          <a:solidFill>
                            <a:srgbClr val="000000"/>
                          </a:solidFill>
                          <a:effectLst/>
                          <a:latin typeface="Arial" charset="0"/>
                          <a:cs typeface="Arial" charset="0"/>
                        </a:rPr>
                        <a:t>Directory Content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accent2"/>
                        </a:gs>
                        <a:gs pos="100000">
                          <a:schemeClr val="accent2">
                            <a:gamma/>
                            <a:tint val="27059"/>
                            <a:invGamma/>
                          </a:schemeClr>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1" i="0" u="none" strike="noStrike" cap="none" normalizeH="0" baseline="0" smtClean="0">
                          <a:ln>
                            <a:noFill/>
                          </a:ln>
                          <a:solidFill>
                            <a:srgbClr val="000000"/>
                          </a:solidFill>
                          <a:effectLst/>
                          <a:latin typeface="Arial" charset="0"/>
                          <a:cs typeface="Arial" charset="0"/>
                        </a:rPr>
                        <a:t>Directory</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accent2"/>
                        </a:gs>
                        <a:gs pos="100000">
                          <a:schemeClr val="accent2">
                            <a:gamma/>
                            <a:tint val="27059"/>
                            <a:invGamma/>
                          </a:schemeClr>
                        </a:gs>
                      </a:gsLst>
                      <a:lin ang="5400000" scaled="1"/>
                    </a:gradFill>
                  </a:tcPr>
                </a:tc>
              </a:tr>
              <a:tr h="300038">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Contains common Linux user commands</a:t>
                      </a:r>
                      <a:r>
                        <a:rPr kumimoji="0" lang="ar-SA" sz="1600" b="0" i="0" u="none" strike="noStrike" cap="none" normalizeH="0" baseline="0" smtClean="0">
                          <a:ln>
                            <a:noFill/>
                          </a:ln>
                          <a:solidFill>
                            <a:schemeClr val="tx1"/>
                          </a:solidFill>
                          <a:effectLst/>
                          <a:latin typeface="Arial" charset="0"/>
                          <a:cs typeface="Arial" charset="0"/>
                        </a:rPr>
                        <a:t> </a:t>
                      </a:r>
                      <a:r>
                        <a:rPr kumimoji="0" lang="en-US" sz="1600" b="0" i="0" u="none" strike="noStrike" cap="none" normalizeH="0" baseline="0" smtClean="0">
                          <a:ln>
                            <a:noFill/>
                          </a:ln>
                          <a:solidFill>
                            <a:schemeClr val="tx1"/>
                          </a:solidFill>
                          <a:effectLst/>
                          <a:latin typeface="Arial" charset="0"/>
                          <a:cs typeface="Arial" charset="0"/>
                        </a:rPr>
                        <a:t> such as ls, sort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/bin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496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Contains a variety of other user and administrative commands.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/usr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0038">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600" b="0" i="0" u="none" strike="noStrike" cap="none" normalizeH="0" baseline="0" smtClean="0">
                          <a:ln>
                            <a:noFill/>
                          </a:ln>
                          <a:solidFill>
                            <a:schemeClr val="tx1"/>
                          </a:solidFill>
                          <a:effectLst/>
                          <a:latin typeface="Arial" charset="0"/>
                          <a:cs typeface="Arial" charset="0"/>
                        </a:rPr>
                        <a:t>Contains administrative commands.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1800" b="1" i="0" u="none" strike="noStrike" cap="none" normalizeH="0" baseline="0" smtClean="0">
                          <a:ln>
                            <a:noFill/>
                          </a:ln>
                          <a:solidFill>
                            <a:schemeClr val="tx2"/>
                          </a:solidFill>
                          <a:effectLst>
                            <a:outerShdw blurRad="38100" dist="38100" dir="2700000" algn="tl">
                              <a:srgbClr val="C0C0C0"/>
                            </a:outerShdw>
                          </a:effectLst>
                          <a:latin typeface="Arial" charset="0"/>
                          <a:cs typeface="Arial" charset="0"/>
                        </a:rPr>
                        <a:t>/sbin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0370" name="Group 130"/>
          <p:cNvGraphicFramePr>
            <a:graphicFrameLocks noGrp="1"/>
          </p:cNvGraphicFramePr>
          <p:nvPr>
            <p:ph sz="quarter" idx="3"/>
          </p:nvPr>
        </p:nvGraphicFramePr>
        <p:xfrm>
          <a:off x="571472" y="4071942"/>
          <a:ext cx="8077200" cy="792480"/>
        </p:xfrm>
        <a:graphic>
          <a:graphicData uri="http://schemas.openxmlformats.org/drawingml/2006/table">
            <a:tbl>
              <a:tblPr/>
              <a:tblGrid>
                <a:gridCol w="8077200"/>
              </a:tblGrid>
              <a:tr h="327025">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charset="0"/>
                          <a:cs typeface="Arial" charset="0"/>
                        </a:rPr>
                        <a:t>$ echo  $PATH</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2286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charset="0"/>
                          <a:cs typeface="Arial" charset="0"/>
                        </a:rPr>
                        <a:t>/</a:t>
                      </a:r>
                      <a:r>
                        <a:rPr kumimoji="0" lang="en-US" sz="2000" b="0" i="0" u="none" strike="noStrike" cap="none" normalizeH="0" baseline="0" dirty="0" err="1" smtClean="0">
                          <a:ln>
                            <a:noFill/>
                          </a:ln>
                          <a:solidFill>
                            <a:schemeClr val="tx1"/>
                          </a:solidFill>
                          <a:effectLst/>
                          <a:latin typeface="Arial" charset="0"/>
                          <a:cs typeface="Arial" charset="0"/>
                        </a:rPr>
                        <a:t>usr</a:t>
                      </a:r>
                      <a:r>
                        <a:rPr kumimoji="0" lang="en-US" sz="2000" b="0" i="0" u="none" strike="noStrike" cap="none" normalizeH="0" baseline="0" dirty="0" smtClean="0">
                          <a:ln>
                            <a:noFill/>
                          </a:ln>
                          <a:solidFill>
                            <a:schemeClr val="tx1"/>
                          </a:solidFill>
                          <a:effectLst/>
                          <a:latin typeface="Arial" charset="0"/>
                          <a:cs typeface="Arial" charset="0"/>
                        </a:rPr>
                        <a:t>/local/bin:/bin:/</a:t>
                      </a:r>
                      <a:r>
                        <a:rPr kumimoji="0" lang="en-US" sz="2000" b="0" i="0" u="none" strike="noStrike" cap="none" normalizeH="0" baseline="0" dirty="0" err="1" smtClean="0">
                          <a:ln>
                            <a:noFill/>
                          </a:ln>
                          <a:solidFill>
                            <a:schemeClr val="tx1"/>
                          </a:solidFill>
                          <a:effectLst/>
                          <a:latin typeface="Arial" charset="0"/>
                          <a:cs typeface="Arial" charset="0"/>
                        </a:rPr>
                        <a:t>usr</a:t>
                      </a:r>
                      <a:r>
                        <a:rPr kumimoji="0" lang="en-US" sz="2000" b="0" i="0" u="none" strike="noStrike" cap="none" normalizeH="0" baseline="0" dirty="0" smtClean="0">
                          <a:ln>
                            <a:noFill/>
                          </a:ln>
                          <a:solidFill>
                            <a:schemeClr val="tx1"/>
                          </a:solidFill>
                          <a:effectLst/>
                          <a:latin typeface="Arial" charset="0"/>
                          <a:cs typeface="Arial" charset="0"/>
                        </a:rPr>
                        <a:t>/</a:t>
                      </a:r>
                      <a:r>
                        <a:rPr kumimoji="0" lang="en-US" sz="2000" b="0" i="0" u="none" strike="noStrike" cap="none" normalizeH="0" baseline="0" dirty="0" err="1" smtClean="0">
                          <a:ln>
                            <a:noFill/>
                          </a:ln>
                          <a:solidFill>
                            <a:schemeClr val="tx1"/>
                          </a:solidFill>
                          <a:effectLst/>
                          <a:latin typeface="Arial" charset="0"/>
                          <a:cs typeface="Arial" charset="0"/>
                        </a:rPr>
                        <a:t>bin:usr</a:t>
                      </a:r>
                      <a:r>
                        <a:rPr kumimoji="0" lang="en-US" sz="2000" b="0" i="0" u="none" strike="noStrike" cap="none" normalizeH="0" baseline="0" dirty="0" smtClean="0">
                          <a:ln>
                            <a:noFill/>
                          </a:ln>
                          <a:solidFill>
                            <a:schemeClr val="tx1"/>
                          </a:solidFill>
                          <a:effectLst/>
                          <a:latin typeface="Arial" charset="0"/>
                          <a:cs typeface="Arial" charset="0"/>
                        </a:rPr>
                        <a:t>/X11R6/bin:/home/</a:t>
                      </a:r>
                      <a:r>
                        <a:rPr kumimoji="0" lang="en-US" sz="2000" b="0" i="0" u="none" strike="noStrike" cap="none" normalizeH="0" baseline="0" dirty="0" err="1" smtClean="0">
                          <a:ln>
                            <a:noFill/>
                          </a:ln>
                          <a:solidFill>
                            <a:schemeClr val="tx1"/>
                          </a:solidFill>
                          <a:effectLst/>
                          <a:latin typeface="Arial" charset="0"/>
                          <a:cs typeface="Arial" charset="0"/>
                        </a:rPr>
                        <a:t>chris</a:t>
                      </a:r>
                      <a:r>
                        <a:rPr kumimoji="0" lang="en-US" sz="2000" b="0" i="0" u="none" strike="noStrike" cap="none" normalizeH="0" baseline="0" dirty="0" smtClean="0">
                          <a:ln>
                            <a:noFill/>
                          </a:ln>
                          <a:solidFill>
                            <a:schemeClr val="tx1"/>
                          </a:solidFill>
                          <a:effectLst/>
                          <a:latin typeface="Arial" charset="0"/>
                          <a:cs typeface="Arial" charset="0"/>
                        </a:rPr>
                        <a:t>/bin</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rgbClr val="CCFFCC"/>
                        </a:gs>
                        <a:gs pos="50000">
                          <a:srgbClr val="CCFFCC">
                            <a:gamma/>
                            <a:tint val="0"/>
                            <a:invGamma/>
                          </a:srgbClr>
                        </a:gs>
                        <a:gs pos="100000">
                          <a:srgbClr val="CCFFCC"/>
                        </a:gs>
                      </a:gsLst>
                      <a:lin ang="5400000" scaled="1"/>
                    </a:gradFill>
                  </a:tcPr>
                </a:tc>
              </a:tr>
            </a:tbl>
          </a:graphicData>
        </a:graphic>
      </p:graphicFrame>
      <p:sp>
        <p:nvSpPr>
          <p:cNvPr id="7" name="Slide Number Placeholder 6"/>
          <p:cNvSpPr>
            <a:spLocks noGrp="1"/>
          </p:cNvSpPr>
          <p:nvPr>
            <p:ph type="sldNum" sz="quarter" idx="12"/>
          </p:nvPr>
        </p:nvSpPr>
        <p:spPr/>
        <p:txBody>
          <a:bodyPr/>
          <a:lstStyle/>
          <a:p>
            <a:fld id="{9B598BE5-8905-4AC3-89D9-F72C8E790A7B}" type="slidenum">
              <a:rPr lang="ar-SA" altLang="en-US" smtClean="0"/>
              <a:pPr/>
              <a:t>7</a:t>
            </a:fld>
            <a:endParaRPr lang="en-US" altLang="en-US"/>
          </a:p>
        </p:txBody>
      </p:sp>
      <p:graphicFrame>
        <p:nvGraphicFramePr>
          <p:cNvPr id="10378" name="Group 138"/>
          <p:cNvGraphicFramePr>
            <a:graphicFrameLocks noGrp="1"/>
          </p:cNvGraphicFramePr>
          <p:nvPr/>
        </p:nvGraphicFramePr>
        <p:xfrm>
          <a:off x="571472" y="5357826"/>
          <a:ext cx="8077200" cy="396240"/>
        </p:xfrm>
        <a:graphic>
          <a:graphicData uri="http://schemas.openxmlformats.org/drawingml/2006/table">
            <a:tbl>
              <a:tblPr/>
              <a:tblGrid>
                <a:gridCol w="8077200"/>
              </a:tblGrid>
              <a:tr h="30321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000" b="0" i="0" u="none" strike="noStrike" cap="none" normalizeH="0" baseline="0" dirty="0" smtClean="0">
                          <a:ln>
                            <a:noFill/>
                          </a:ln>
                          <a:solidFill>
                            <a:schemeClr val="tx1"/>
                          </a:solidFill>
                          <a:effectLst/>
                          <a:latin typeface="Arial" charset="0"/>
                          <a:cs typeface="Arial" charset="0"/>
                        </a:rPr>
                        <a:t>$ type  </a:t>
                      </a:r>
                      <a:r>
                        <a:rPr kumimoji="0" lang="en-US" sz="2000" b="0" i="1" u="none" strike="noStrike" cap="none" normalizeH="0" baseline="0" dirty="0" smtClean="0">
                          <a:ln>
                            <a:noFill/>
                          </a:ln>
                          <a:solidFill>
                            <a:schemeClr val="tx1"/>
                          </a:solidFill>
                          <a:effectLst/>
                          <a:latin typeface="Arial" charset="0"/>
                          <a:cs typeface="Arial" charset="0"/>
                        </a:rPr>
                        <a:t>command</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8600" y="381000"/>
            <a:ext cx="8486804" cy="990600"/>
          </a:xfrm>
        </p:spPr>
        <p:txBody>
          <a:bodyPr>
            <a:noAutofit/>
          </a:bodyPr>
          <a:lstStyle/>
          <a:p>
            <a:pPr algn="ctr"/>
            <a:r>
              <a:rPr lang="en-US" sz="4000" b="1" dirty="0">
                <a:effectLst>
                  <a:outerShdw blurRad="38100" dist="38100" dir="2700000" algn="tl">
                    <a:srgbClr val="C0C0C0"/>
                  </a:outerShdw>
                </a:effectLst>
              </a:rPr>
              <a:t>Common shell environment variables</a:t>
            </a:r>
          </a:p>
        </p:txBody>
      </p:sp>
      <p:sp>
        <p:nvSpPr>
          <p:cNvPr id="12291" name="Rectangle 3"/>
          <p:cNvSpPr>
            <a:spLocks noGrp="1" noChangeArrowheads="1"/>
          </p:cNvSpPr>
          <p:nvPr>
            <p:ph idx="1"/>
          </p:nvPr>
        </p:nvSpPr>
        <p:spPr>
          <a:xfrm>
            <a:off x="0" y="1600200"/>
            <a:ext cx="9372600" cy="5105400"/>
          </a:xfrm>
        </p:spPr>
        <p:txBody>
          <a:bodyPr/>
          <a:lstStyle/>
          <a:p>
            <a:pPr algn="l" rtl="0">
              <a:lnSpc>
                <a:spcPct val="125000"/>
              </a:lnSpc>
            </a:pPr>
            <a:r>
              <a:rPr lang="en-US" sz="2000" b="1" dirty="0">
                <a:solidFill>
                  <a:schemeClr val="accent1"/>
                </a:solidFill>
                <a:effectLst>
                  <a:outerShdw blurRad="38100" dist="38100" dir="2700000" algn="tl">
                    <a:srgbClr val="C0C0C0"/>
                  </a:outerShdw>
                </a:effectLst>
              </a:rPr>
              <a:t>$HOME: 	</a:t>
            </a:r>
            <a:r>
              <a:rPr lang="en-US" sz="2000" dirty="0"/>
              <a:t>your home directory</a:t>
            </a:r>
          </a:p>
          <a:p>
            <a:pPr algn="l" rtl="0">
              <a:lnSpc>
                <a:spcPct val="125000"/>
              </a:lnSpc>
            </a:pPr>
            <a:r>
              <a:rPr lang="en-US" sz="2000" b="1" dirty="0">
                <a:solidFill>
                  <a:schemeClr val="accent1"/>
                </a:solidFill>
                <a:effectLst>
                  <a:outerShdw blurRad="38100" dist="38100" dir="2700000" algn="tl">
                    <a:srgbClr val="C0C0C0"/>
                  </a:outerShdw>
                </a:effectLst>
              </a:rPr>
              <a:t>$PATH: 	</a:t>
            </a:r>
            <a:r>
              <a:rPr lang="en-US" sz="2000" dirty="0"/>
              <a:t>list of directories  used to find commands.</a:t>
            </a:r>
          </a:p>
          <a:p>
            <a:pPr algn="l" rtl="0">
              <a:lnSpc>
                <a:spcPct val="125000"/>
              </a:lnSpc>
            </a:pPr>
            <a:r>
              <a:rPr lang="en-US" sz="2000" b="1" dirty="0">
                <a:solidFill>
                  <a:schemeClr val="accent1"/>
                </a:solidFill>
                <a:effectLst>
                  <a:outerShdw blurRad="38100" dist="38100" dir="2700000" algn="tl">
                    <a:srgbClr val="C0C0C0"/>
                  </a:outerShdw>
                </a:effectLst>
              </a:rPr>
              <a:t>$BASH:	</a:t>
            </a:r>
            <a:r>
              <a:rPr lang="en-US" sz="2000" dirty="0"/>
              <a:t>Contains the full path name of the </a:t>
            </a:r>
            <a:r>
              <a:rPr lang="en-US" sz="2000" i="1" dirty="0"/>
              <a:t>bash</a:t>
            </a:r>
            <a:r>
              <a:rPr lang="en-US" sz="2000" dirty="0"/>
              <a:t> command.</a:t>
            </a:r>
          </a:p>
          <a:p>
            <a:pPr algn="l" rtl="0">
              <a:lnSpc>
                <a:spcPct val="125000"/>
              </a:lnSpc>
            </a:pPr>
            <a:r>
              <a:rPr lang="en-US" sz="2000" b="1" dirty="0">
                <a:solidFill>
                  <a:schemeClr val="accent1"/>
                </a:solidFill>
                <a:effectLst>
                  <a:outerShdw blurRad="38100" dist="38100" dir="2700000" algn="tl">
                    <a:srgbClr val="C0C0C0"/>
                  </a:outerShdw>
                </a:effectLst>
              </a:rPr>
              <a:t>$PS1:   	</a:t>
            </a:r>
            <a:r>
              <a:rPr lang="en-US" sz="2000" dirty="0"/>
              <a:t>Sets the value of your shell prompt.</a:t>
            </a:r>
          </a:p>
          <a:p>
            <a:pPr algn="l" rtl="0">
              <a:lnSpc>
                <a:spcPct val="125000"/>
              </a:lnSpc>
            </a:pPr>
            <a:r>
              <a:rPr lang="en-US" sz="2000" b="1" dirty="0">
                <a:solidFill>
                  <a:schemeClr val="accent1"/>
                </a:solidFill>
                <a:effectLst>
                  <a:outerShdw blurRad="38100" dist="38100" dir="2700000" algn="tl">
                    <a:srgbClr val="C0C0C0"/>
                  </a:outerShdw>
                </a:effectLst>
              </a:rPr>
              <a:t>$MAIL: 	</a:t>
            </a:r>
            <a:r>
              <a:rPr lang="en-US" sz="2000" dirty="0"/>
              <a:t>This is the location of your mailbox file.</a:t>
            </a:r>
            <a:endParaRPr lang="en-US" sz="2000" b="1" dirty="0">
              <a:solidFill>
                <a:schemeClr val="accent1"/>
              </a:solidFill>
              <a:effectLst>
                <a:outerShdw blurRad="38100" dist="38100" dir="2700000" algn="tl">
                  <a:srgbClr val="C0C0C0"/>
                </a:outerShdw>
              </a:effectLst>
            </a:endParaRPr>
          </a:p>
          <a:p>
            <a:pPr algn="l" rtl="0">
              <a:lnSpc>
                <a:spcPct val="125000"/>
              </a:lnSpc>
            </a:pPr>
            <a:r>
              <a:rPr lang="en-US" sz="2000" b="1" dirty="0">
                <a:solidFill>
                  <a:schemeClr val="accent1"/>
                </a:solidFill>
                <a:effectLst>
                  <a:outerShdw blurRad="38100" dist="38100" dir="2700000" algn="tl">
                    <a:srgbClr val="C0C0C0"/>
                  </a:outerShdw>
                </a:effectLst>
              </a:rPr>
              <a:t>$PWD: 	</a:t>
            </a:r>
            <a:r>
              <a:rPr lang="en-US" sz="2000" dirty="0"/>
              <a:t>This is the directory that is assigned as your current directory.</a:t>
            </a:r>
          </a:p>
          <a:p>
            <a:pPr algn="l" rtl="0">
              <a:lnSpc>
                <a:spcPct val="125000"/>
              </a:lnSpc>
            </a:pPr>
            <a:r>
              <a:rPr lang="en-US" sz="2000" b="1" dirty="0">
                <a:solidFill>
                  <a:schemeClr val="accent1"/>
                </a:solidFill>
                <a:effectLst>
                  <a:outerShdw blurRad="38100" dist="38100" dir="2700000" algn="tl">
                    <a:srgbClr val="C0C0C0"/>
                  </a:outerShdw>
                </a:effectLst>
              </a:rPr>
              <a:t>$OLDPWD:  </a:t>
            </a:r>
            <a:r>
              <a:rPr lang="en-US" sz="2000" dirty="0"/>
              <a:t>The directory that was the working directory before you 				changed to the current working directory.</a:t>
            </a:r>
          </a:p>
          <a:p>
            <a:pPr algn="l" rtl="0">
              <a:lnSpc>
                <a:spcPct val="125000"/>
              </a:lnSpc>
            </a:pPr>
            <a:r>
              <a:rPr lang="en-US" sz="2000" b="1" dirty="0">
                <a:solidFill>
                  <a:schemeClr val="accent1"/>
                </a:solidFill>
                <a:effectLst>
                  <a:outerShdw blurRad="38100" dist="38100" dir="2700000" algn="tl">
                    <a:srgbClr val="C0C0C0"/>
                  </a:outerShdw>
                </a:effectLst>
              </a:rPr>
              <a:t>$RANDOM: </a:t>
            </a:r>
            <a:r>
              <a:rPr lang="en-US" sz="2000" dirty="0"/>
              <a:t>Accessing this variable causes a random number to be 				generated.</a:t>
            </a:r>
          </a:p>
          <a:p>
            <a:pPr algn="l" rtl="0">
              <a:lnSpc>
                <a:spcPct val="125000"/>
              </a:lnSpc>
            </a:pPr>
            <a:r>
              <a:rPr lang="en-US" sz="2000" b="1" dirty="0">
                <a:solidFill>
                  <a:schemeClr val="accent1"/>
                </a:solidFill>
                <a:effectLst>
                  <a:outerShdw blurRad="38100" dist="38100" dir="2700000" algn="tl">
                    <a:srgbClr val="C0C0C0"/>
                  </a:outerShdw>
                </a:effectLst>
              </a:rPr>
              <a:t>$UID: 	</a:t>
            </a:r>
            <a:r>
              <a:rPr lang="en-US" sz="2000" dirty="0"/>
              <a:t>The user ID number assigned to your user name.</a:t>
            </a:r>
          </a:p>
          <a:p>
            <a:pPr algn="l" rtl="0">
              <a:lnSpc>
                <a:spcPct val="90000"/>
              </a:lnSpc>
            </a:pPr>
            <a:endParaRPr lang="en-US" sz="2000" dirty="0"/>
          </a:p>
        </p:txBody>
      </p:sp>
      <p:sp>
        <p:nvSpPr>
          <p:cNvPr id="4" name="Slide Number Placeholder 3"/>
          <p:cNvSpPr>
            <a:spLocks noGrp="1"/>
          </p:cNvSpPr>
          <p:nvPr>
            <p:ph type="sldNum" sz="quarter" idx="12"/>
          </p:nvPr>
        </p:nvSpPr>
        <p:spPr/>
        <p:txBody>
          <a:bodyPr/>
          <a:lstStyle/>
          <a:p>
            <a:fld id="{589C9D07-FE4C-4AF7-AE11-CBB1ACAE27F2}" type="slidenum">
              <a:rPr lang="ar-SA" altLang="en-US" smtClean="0"/>
              <a:pPr/>
              <a:t>8</a:t>
            </a:fld>
            <a:endParaRPr lang="en-US"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rtl="0"/>
            <a:r>
              <a:rPr lang="en-US" sz="4000" b="1" dirty="0">
                <a:effectLst>
                  <a:outerShdw blurRad="38100" dist="38100" dir="2700000" algn="tl">
                    <a:srgbClr val="C0C0C0"/>
                  </a:outerShdw>
                </a:effectLst>
              </a:rPr>
              <a:t>Rerunning commands: </a:t>
            </a:r>
            <a:r>
              <a:rPr lang="en-US" sz="3600" b="1" i="1" dirty="0">
                <a:effectLst>
                  <a:outerShdw blurRad="38100" dist="38100" dir="2700000" algn="tl">
                    <a:srgbClr val="C0C0C0"/>
                  </a:outerShdw>
                </a:effectLst>
              </a:rPr>
              <a:t/>
            </a:r>
            <a:br>
              <a:rPr lang="en-US" sz="3600" b="1" i="1" dirty="0">
                <a:effectLst>
                  <a:outerShdw blurRad="38100" dist="38100" dir="2700000" algn="tl">
                    <a:srgbClr val="C0C0C0"/>
                  </a:outerShdw>
                </a:effectLst>
              </a:rPr>
            </a:br>
            <a:r>
              <a:rPr lang="en-US" sz="3600" b="1" i="1" dirty="0">
                <a:effectLst>
                  <a:outerShdw blurRad="38100" dist="38100" dir="2700000" algn="tl">
                    <a:srgbClr val="C0C0C0"/>
                  </a:outerShdw>
                </a:effectLst>
              </a:rPr>
              <a:t>		 </a:t>
            </a:r>
            <a:r>
              <a:rPr lang="en-US" sz="2800" b="1" dirty="0">
                <a:solidFill>
                  <a:schemeClr val="accent2"/>
                </a:solidFill>
                <a:effectLst>
                  <a:outerShdw blurRad="38100" dist="38100" dir="2700000" algn="tl">
                    <a:srgbClr val="C0C0C0"/>
                  </a:outerShdw>
                </a:effectLst>
              </a:rPr>
              <a:t>command line completion</a:t>
            </a:r>
          </a:p>
        </p:txBody>
      </p:sp>
      <p:graphicFrame>
        <p:nvGraphicFramePr>
          <p:cNvPr id="16420" name="Group 36"/>
          <p:cNvGraphicFramePr>
            <a:graphicFrameLocks noGrp="1"/>
          </p:cNvGraphicFramePr>
          <p:nvPr>
            <p:ph type="tbl" idx="1"/>
          </p:nvPr>
        </p:nvGraphicFramePr>
        <p:xfrm>
          <a:off x="457200" y="4419600"/>
          <a:ext cx="8229600" cy="1492250"/>
        </p:xfrm>
        <a:graphic>
          <a:graphicData uri="http://schemas.openxmlformats.org/drawingml/2006/table">
            <a:tbl>
              <a:tblPr/>
              <a:tblGrid>
                <a:gridCol w="8229600"/>
              </a:tblGrid>
              <a:tr h="45561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dirty="0" smtClean="0">
                          <a:ln>
                            <a:noFill/>
                          </a:ln>
                          <a:solidFill>
                            <a:schemeClr val="tx1"/>
                          </a:solidFill>
                          <a:effectLst/>
                          <a:latin typeface="Arial" charset="0"/>
                          <a:cs typeface="Arial" charset="0"/>
                        </a:rPr>
                        <a:t>$ echo</a:t>
                      </a:r>
                      <a:r>
                        <a:rPr kumimoji="0" lang="en-US" sz="2400" b="0" i="0" u="none" strike="noStrike" cap="none" normalizeH="0" baseline="0" dirty="0" smtClean="0">
                          <a:ln>
                            <a:noFill/>
                          </a:ln>
                          <a:solidFill>
                            <a:srgbClr val="66CCFF"/>
                          </a:solidFill>
                          <a:effectLst/>
                          <a:latin typeface="Arial" charset="0"/>
                          <a:cs typeface="Arial" charset="0"/>
                        </a:rPr>
                        <a:t>  </a:t>
                      </a:r>
                      <a:r>
                        <a:rPr kumimoji="0" lang="en-US" sz="2400" b="0" i="0" u="none" strike="noStrike" cap="none" normalizeH="0" baseline="0" dirty="0" smtClean="0">
                          <a:ln>
                            <a:noFill/>
                          </a:ln>
                          <a:solidFill>
                            <a:schemeClr val="accent3">
                              <a:lumMod val="50000"/>
                            </a:schemeClr>
                          </a:solidFill>
                          <a:effectLst/>
                          <a:latin typeface="Arial" charset="0"/>
                          <a:cs typeface="Arial" charset="0"/>
                        </a:rPr>
                        <a:t>$PA</a:t>
                      </a:r>
                      <a:r>
                        <a:rPr kumimoji="0" lang="en-US" sz="2400" b="0" i="0" u="none" strike="noStrike" cap="none" normalizeH="0" baseline="0" dirty="0" smtClean="0">
                          <a:ln>
                            <a:noFill/>
                          </a:ln>
                          <a:solidFill>
                            <a:srgbClr val="FF0066"/>
                          </a:solidFill>
                          <a:effectLst/>
                          <a:latin typeface="Arial" charset="0"/>
                          <a:cs typeface="Arial" charset="0"/>
                        </a:rPr>
                        <a:t>&lt;tab&gt;</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517525">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cs typeface="Arial" charset="0"/>
                        </a:rPr>
                        <a:t>$ </a:t>
                      </a:r>
                      <a:r>
                        <a:rPr kumimoji="0" lang="en-US" sz="2400" b="0" i="0" u="none" strike="noStrike" cap="none" normalizeH="0" baseline="0" dirty="0" err="1" smtClean="0">
                          <a:ln>
                            <a:noFill/>
                          </a:ln>
                          <a:solidFill>
                            <a:schemeClr val="tx1"/>
                          </a:solidFill>
                          <a:effectLst/>
                          <a:latin typeface="Arial" charset="0"/>
                          <a:cs typeface="Arial" charset="0"/>
                        </a:rPr>
                        <a:t>ls</a:t>
                      </a:r>
                      <a:r>
                        <a:rPr kumimoji="0" lang="en-US" sz="2400" b="0" i="0" u="none" strike="noStrike" cap="none" normalizeH="0" baseline="0" dirty="0" smtClean="0">
                          <a:ln>
                            <a:noFill/>
                          </a:ln>
                          <a:solidFill>
                            <a:srgbClr val="66CCFF"/>
                          </a:solidFill>
                          <a:effectLst/>
                          <a:latin typeface="Arial" charset="0"/>
                          <a:cs typeface="Arial" charset="0"/>
                        </a:rPr>
                        <a:t>  </a:t>
                      </a:r>
                      <a:r>
                        <a:rPr kumimoji="0" lang="en-US" sz="2400" b="0" i="0" u="none" strike="noStrike" cap="none" normalizeH="0" baseline="0" dirty="0" smtClean="0">
                          <a:ln>
                            <a:noFill/>
                          </a:ln>
                          <a:solidFill>
                            <a:schemeClr val="accent3">
                              <a:lumMod val="50000"/>
                            </a:schemeClr>
                          </a:solidFill>
                          <a:effectLst/>
                          <a:latin typeface="Arial" charset="0"/>
                          <a:cs typeface="Arial" charset="0"/>
                        </a:rPr>
                        <a:t>~/</a:t>
                      </a:r>
                      <a:r>
                        <a:rPr kumimoji="0" lang="en-US" sz="2400" b="0" i="0" u="none" strike="noStrike" cap="none" normalizeH="0" baseline="0" dirty="0" err="1" smtClean="0">
                          <a:ln>
                            <a:noFill/>
                          </a:ln>
                          <a:solidFill>
                            <a:schemeClr val="accent3">
                              <a:lumMod val="50000"/>
                            </a:schemeClr>
                          </a:solidFill>
                          <a:effectLst/>
                          <a:latin typeface="Arial" charset="0"/>
                          <a:cs typeface="Arial" charset="0"/>
                        </a:rPr>
                        <a:t>uben</a:t>
                      </a:r>
                      <a:r>
                        <a:rPr kumimoji="0" lang="en-US" sz="2400" b="0" i="0" u="none" strike="noStrike" cap="none" normalizeH="0" baseline="0" dirty="0" smtClean="0">
                          <a:ln>
                            <a:noFill/>
                          </a:ln>
                          <a:solidFill>
                            <a:srgbClr val="FF0066"/>
                          </a:solidFill>
                          <a:effectLst/>
                          <a:latin typeface="Arial" charset="0"/>
                          <a:cs typeface="Arial" charset="0"/>
                        </a:rPr>
                        <a:t>&lt;tab&gt;</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r h="517525">
                <a:tc>
                  <a:txBody>
                    <a:bodyPr/>
                    <a:lstStyle/>
                    <a:p>
                      <a:pPr marL="0" marR="0" lvl="0" indent="0" algn="l" defTabSz="914400" rtl="0" eaLnBrk="1" fontAlgn="base" latinLnBrk="0" hangingPunct="1">
                        <a:lnSpc>
                          <a:spcPct val="100000"/>
                        </a:lnSpc>
                        <a:spcBef>
                          <a:spcPct val="5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charset="0"/>
                          <a:cs typeface="Arial" charset="0"/>
                        </a:rPr>
                        <a:t>$ </a:t>
                      </a:r>
                      <a:r>
                        <a:rPr kumimoji="0" lang="en-US" sz="2400" b="0" i="0" u="none" strike="noStrike" cap="none" normalizeH="0" baseline="0" dirty="0" err="1" smtClean="0">
                          <a:ln>
                            <a:noFill/>
                          </a:ln>
                          <a:solidFill>
                            <a:schemeClr val="tx1"/>
                          </a:solidFill>
                          <a:effectLst/>
                          <a:latin typeface="Arial" charset="0"/>
                          <a:cs typeface="Arial" charset="0"/>
                        </a:rPr>
                        <a:t>ty</a:t>
                      </a:r>
                      <a:r>
                        <a:rPr kumimoji="0" lang="en-US" sz="2400" b="0" i="0" u="none" strike="noStrike" cap="none" normalizeH="0" baseline="0" dirty="0" smtClean="0">
                          <a:ln>
                            <a:noFill/>
                          </a:ln>
                          <a:solidFill>
                            <a:srgbClr val="66CCFF"/>
                          </a:solidFill>
                          <a:effectLst/>
                          <a:latin typeface="Arial" charset="0"/>
                          <a:cs typeface="Arial" charset="0"/>
                        </a:rPr>
                        <a:t> </a:t>
                      </a:r>
                      <a:r>
                        <a:rPr kumimoji="0" lang="en-US" sz="2400" b="0" i="0" u="none" strike="noStrike" cap="none" normalizeH="0" baseline="0" dirty="0" smtClean="0">
                          <a:ln>
                            <a:noFill/>
                          </a:ln>
                          <a:solidFill>
                            <a:srgbClr val="FF0066"/>
                          </a:solidFill>
                          <a:effectLst/>
                          <a:latin typeface="Arial" charset="0"/>
                          <a:cs typeface="Arial" charset="0"/>
                        </a:rPr>
                        <a:t>&lt;tab&gt;</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1">
                      <a:gsLst>
                        <a:gs pos="0">
                          <a:schemeClr val="folHlink"/>
                        </a:gs>
                        <a:gs pos="50000">
                          <a:schemeClr val="folHlink">
                            <a:gamma/>
                            <a:tint val="0"/>
                            <a:invGamma/>
                          </a:schemeClr>
                        </a:gs>
                        <a:gs pos="100000">
                          <a:schemeClr val="folHlink"/>
                        </a:gs>
                      </a:gsLst>
                      <a:lin ang="5400000" scaled="1"/>
                    </a:gradFill>
                  </a:tcPr>
                </a:tc>
              </a:tr>
            </a:tbl>
          </a:graphicData>
        </a:graphic>
      </p:graphicFrame>
      <p:sp>
        <p:nvSpPr>
          <p:cNvPr id="5" name="Slide Number Placeholder 4"/>
          <p:cNvSpPr>
            <a:spLocks noGrp="1"/>
          </p:cNvSpPr>
          <p:nvPr>
            <p:ph type="sldNum" sz="quarter" idx="12"/>
          </p:nvPr>
        </p:nvSpPr>
        <p:spPr/>
        <p:txBody>
          <a:bodyPr/>
          <a:lstStyle/>
          <a:p>
            <a:fld id="{B6773136-7949-4506-BBD1-98FE4C20AD56}" type="slidenum">
              <a:rPr lang="ar-SA" altLang="en-US" smtClean="0"/>
              <a:pPr/>
              <a:t>9</a:t>
            </a:fld>
            <a:endParaRPr lang="en-US" altLang="en-US"/>
          </a:p>
        </p:txBody>
      </p:sp>
      <p:sp>
        <p:nvSpPr>
          <p:cNvPr id="16389" name="Text Box 5"/>
          <p:cNvSpPr txBox="1">
            <a:spLocks noChangeArrowheads="1"/>
          </p:cNvSpPr>
          <p:nvPr/>
        </p:nvSpPr>
        <p:spPr bwMode="auto">
          <a:xfrm>
            <a:off x="152400" y="1828800"/>
            <a:ext cx="9448800" cy="2443163"/>
          </a:xfrm>
          <a:prstGeom prst="rect">
            <a:avLst/>
          </a:prstGeom>
          <a:noFill/>
          <a:ln w="9525">
            <a:noFill/>
            <a:miter lim="800000"/>
            <a:headEnd/>
            <a:tailEnd/>
          </a:ln>
          <a:effectLst/>
        </p:spPr>
        <p:txBody>
          <a:bodyPr>
            <a:spAutoFit/>
          </a:bodyPr>
          <a:lstStyle/>
          <a:p>
            <a:pPr algn="l" rtl="0">
              <a:spcBef>
                <a:spcPct val="50000"/>
              </a:spcBef>
            </a:pPr>
            <a:r>
              <a:rPr lang="en-US" sz="2800" b="1" u="sng" dirty="0">
                <a:solidFill>
                  <a:schemeClr val="hlink"/>
                </a:solidFill>
                <a:latin typeface="Times New Roman" pitchFamily="18" charset="0"/>
                <a:cs typeface="Times New Roman" pitchFamily="18" charset="0"/>
              </a:rPr>
              <a:t>Some of the values you can type partially &lt;Tab&gt;:</a:t>
            </a:r>
          </a:p>
          <a:p>
            <a:pPr algn="l" rtl="0">
              <a:spcBef>
                <a:spcPct val="50000"/>
              </a:spcBef>
              <a:buClr>
                <a:schemeClr val="bg2"/>
              </a:buClr>
              <a:buFont typeface="Wingdings" pitchFamily="2" charset="2"/>
              <a:buChar char="§"/>
            </a:pPr>
            <a:r>
              <a:rPr lang="en-US" sz="2800" dirty="0">
                <a:latin typeface="Times New Roman" pitchFamily="18" charset="0"/>
                <a:cs typeface="Times New Roman" pitchFamily="18" charset="0"/>
              </a:rPr>
              <a:t>Environment variables</a:t>
            </a:r>
            <a:r>
              <a:rPr lang="en-US" sz="2800" dirty="0">
                <a:solidFill>
                  <a:srgbClr val="FFFFFF"/>
                </a:solidFill>
                <a:latin typeface="Times New Roman" pitchFamily="18" charset="0"/>
                <a:cs typeface="Times New Roman" pitchFamily="18" charset="0"/>
              </a:rPr>
              <a:t>  		 </a:t>
            </a:r>
            <a:r>
              <a:rPr lang="en-US" sz="2800" dirty="0">
                <a:solidFill>
                  <a:schemeClr val="hlink"/>
                </a:solidFill>
                <a:latin typeface="Times New Roman" pitchFamily="18" charset="0"/>
                <a:cs typeface="Times New Roman" pitchFamily="18" charset="0"/>
              </a:rPr>
              <a:t>text begin with</a:t>
            </a:r>
            <a:r>
              <a:rPr lang="en-US" sz="2800" dirty="0">
                <a:solidFill>
                  <a:srgbClr val="FFFF66"/>
                </a:solidFill>
                <a:latin typeface="Times New Roman" pitchFamily="18" charset="0"/>
                <a:cs typeface="Times New Roman" pitchFamily="18" charset="0"/>
              </a:rPr>
              <a:t> </a:t>
            </a:r>
            <a:r>
              <a:rPr lang="en-US" sz="2800" dirty="0">
                <a:solidFill>
                  <a:srgbClr val="FF0066"/>
                </a:solidFill>
                <a:latin typeface="Times New Roman" pitchFamily="18" charset="0"/>
                <a:cs typeface="Times New Roman" pitchFamily="18" charset="0"/>
              </a:rPr>
              <a:t>$</a:t>
            </a:r>
          </a:p>
          <a:p>
            <a:pPr algn="l" rtl="0">
              <a:spcBef>
                <a:spcPct val="50000"/>
              </a:spcBef>
              <a:buClr>
                <a:schemeClr val="bg2"/>
              </a:buClr>
              <a:buFont typeface="Wingdings" pitchFamily="2" charset="2"/>
              <a:buChar char="§"/>
            </a:pPr>
            <a:r>
              <a:rPr lang="en-US" sz="2800" dirty="0">
                <a:latin typeface="Times New Roman" pitchFamily="18" charset="0"/>
                <a:cs typeface="Times New Roman" pitchFamily="18" charset="0"/>
              </a:rPr>
              <a:t>User name</a:t>
            </a:r>
            <a:r>
              <a:rPr lang="en-US" sz="2800" dirty="0">
                <a:solidFill>
                  <a:srgbClr val="FFFFFF"/>
                </a:solidFill>
                <a:latin typeface="Times New Roman" pitchFamily="18" charset="0"/>
                <a:cs typeface="Times New Roman" pitchFamily="18" charset="0"/>
              </a:rPr>
              <a:t>                	  	 </a:t>
            </a:r>
            <a:r>
              <a:rPr lang="en-US" sz="2800" dirty="0">
                <a:solidFill>
                  <a:schemeClr val="hlink"/>
                </a:solidFill>
                <a:latin typeface="Times New Roman" pitchFamily="18" charset="0"/>
                <a:cs typeface="Times New Roman" pitchFamily="18" charset="0"/>
              </a:rPr>
              <a:t>text begin with </a:t>
            </a:r>
            <a:r>
              <a:rPr lang="en-US" sz="2800" dirty="0">
                <a:solidFill>
                  <a:srgbClr val="FF0066"/>
                </a:solidFill>
                <a:latin typeface="Times New Roman" pitchFamily="18" charset="0"/>
                <a:cs typeface="Times New Roman" pitchFamily="18" charset="0"/>
              </a:rPr>
              <a:t>~</a:t>
            </a:r>
          </a:p>
          <a:p>
            <a:pPr algn="l" rtl="0">
              <a:spcBef>
                <a:spcPct val="50000"/>
              </a:spcBef>
              <a:buClr>
                <a:schemeClr val="bg2"/>
              </a:buClr>
              <a:buFont typeface="Wingdings" pitchFamily="2" charset="2"/>
              <a:buChar char="§"/>
            </a:pPr>
            <a:r>
              <a:rPr lang="en-US" sz="2800" dirty="0">
                <a:latin typeface="Times New Roman" pitchFamily="18" charset="0"/>
                <a:cs typeface="Times New Roman" pitchFamily="18" charset="0"/>
              </a:rPr>
              <a:t>Commands, aliases, or function</a:t>
            </a:r>
            <a:r>
              <a:rPr lang="en-US" sz="2800" dirty="0">
                <a:solidFill>
                  <a:srgbClr val="FFFFFF"/>
                </a:solidFill>
                <a:latin typeface="Times New Roman" pitchFamily="18" charset="0"/>
                <a:cs typeface="Times New Roman" pitchFamily="18" charset="0"/>
              </a:rPr>
              <a:t>  </a:t>
            </a:r>
            <a:r>
              <a:rPr lang="en-US" sz="2800" dirty="0">
                <a:solidFill>
                  <a:schemeClr val="hlink"/>
                </a:solidFill>
                <a:latin typeface="Times New Roman" pitchFamily="18" charset="0"/>
                <a:cs typeface="Times New Roman" pitchFamily="18" charset="0"/>
              </a:rPr>
              <a:t>text begin with</a:t>
            </a:r>
            <a:r>
              <a:rPr lang="en-US" sz="2800" dirty="0">
                <a:solidFill>
                  <a:srgbClr val="FFFF66"/>
                </a:solidFill>
                <a:latin typeface="Times New Roman" pitchFamily="18" charset="0"/>
                <a:cs typeface="Times New Roman" pitchFamily="18" charset="0"/>
              </a:rPr>
              <a:t> </a:t>
            </a:r>
            <a:r>
              <a:rPr lang="en-US" sz="2800" dirty="0">
                <a:solidFill>
                  <a:srgbClr val="FF0066"/>
                </a:solidFill>
                <a:latin typeface="Times New Roman" pitchFamily="18" charset="0"/>
                <a:cs typeface="Times New Roman" pitchFamily="18" charset="0"/>
              </a:rPr>
              <a:t>regular char.</a:t>
            </a:r>
            <a:endParaRPr lang="en-US" sz="2800" dirty="0">
              <a:solidFill>
                <a:srgbClr val="FFFF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176</TotalTime>
  <Words>648</Words>
  <Application>Microsoft Office PowerPoint</Application>
  <PresentationFormat>On-screen Show (4:3)</PresentationFormat>
  <Paragraphs>153</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Using Linux Commands 2</vt:lpstr>
      <vt:lpstr>echo Command</vt:lpstr>
      <vt:lpstr>Examples of quoting special characters</vt:lpstr>
      <vt:lpstr>Sort command</vt:lpstr>
      <vt:lpstr>Sequential commands </vt:lpstr>
      <vt:lpstr>date commands</vt:lpstr>
      <vt:lpstr>Locating commands</vt:lpstr>
      <vt:lpstr>Common shell environment variables</vt:lpstr>
      <vt:lpstr>Rerunning commands:     command line completion</vt:lpstr>
      <vt:lpstr>Rerunning commands:            command line recall  </vt:lpstr>
      <vt:lpstr>Setting your prompt: </vt:lpstr>
      <vt:lpstr>Adding Alias </vt:lpstr>
      <vt:lpstr>The order in which the shell checks for commands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Linux Commands(3)</dc:title>
  <dc:creator>User</dc:creator>
  <cp:lastModifiedBy>User</cp:lastModifiedBy>
  <cp:revision>6</cp:revision>
  <dcterms:created xsi:type="dcterms:W3CDTF">2012-03-09T10:47:35Z</dcterms:created>
  <dcterms:modified xsi:type="dcterms:W3CDTF">2012-10-11T14:34:56Z</dcterms:modified>
</cp:coreProperties>
</file>