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3" r:id="rId1"/>
  </p:sldMasterIdLst>
  <p:notesMasterIdLst>
    <p:notesMasterId r:id="rId18"/>
  </p:notes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57" r:id="rId14"/>
    <p:sldId id="259" r:id="rId15"/>
    <p:sldId id="260" r:id="rId16"/>
    <p:sldId id="261" r:id="rId17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800000"/>
    <a:srgbClr val="CC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223" autoAdjust="0"/>
    <p:restoredTop sz="78169" autoAdjust="0"/>
  </p:normalViewPr>
  <p:slideViewPr>
    <p:cSldViewPr>
      <p:cViewPr varScale="1">
        <p:scale>
          <a:sx n="53" d="100"/>
          <a:sy n="53" d="100"/>
        </p:scale>
        <p:origin x="-17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91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55D929-466C-4250-9F1B-9F787E4A5B1C}" type="datetimeFigureOut">
              <a:rPr lang="en-US" smtClean="0"/>
              <a:pPr/>
              <a:t>4/6/2013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38C31E-551A-43CD-952E-BDE4C2E6AB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8C31E-551A-43CD-952E-BDE4C2E6AB2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:</a:t>
            </a:r>
            <a:r>
              <a:rPr lang="en-US" dirty="0" err="1" smtClean="0"/>
              <a:t>sh</a:t>
            </a:r>
            <a:r>
              <a:rPr lang="en-US" dirty="0" smtClean="0"/>
              <a:t> </a:t>
            </a:r>
          </a:p>
          <a:p>
            <a:r>
              <a:rPr lang="en-US" dirty="0" smtClean="0"/>
              <a:t>To move to shell </a:t>
            </a:r>
            <a:r>
              <a:rPr lang="en-US" dirty="0" err="1" smtClean="0"/>
              <a:t>temporarely</a:t>
            </a:r>
            <a:endParaRPr lang="en-US" dirty="0" smtClean="0"/>
          </a:p>
          <a:p>
            <a:r>
              <a:rPr lang="en-US" dirty="0" smtClean="0"/>
              <a:t>Then </a:t>
            </a:r>
            <a:r>
              <a:rPr lang="en-US" dirty="0" err="1" smtClean="0"/>
              <a:t>ctr+d</a:t>
            </a:r>
            <a:r>
              <a:rPr lang="en-US" dirty="0" smtClean="0"/>
              <a:t> to </a:t>
            </a:r>
            <a:r>
              <a:rPr lang="en-US" smtClean="0"/>
              <a:t>get back</a:t>
            </a:r>
            <a:r>
              <a:rPr lang="en-US" baseline="0" smtClean="0"/>
              <a:t> to VI</a:t>
            </a:r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8C31E-551A-43CD-952E-BDE4C2E6AB2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9219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rtl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220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rtl="0"/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9221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9222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rtl="0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223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rtl="0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224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rtl="0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225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rtl="0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226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rtl="0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227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rtl="0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228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rtl="0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229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rtl="0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230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rtl="0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231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l" rtl="0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9232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233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234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B73AF2E-B7B4-45B1-97C0-2E660429FBBC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923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3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1EC970-0FE8-49A4-977F-01C00F7DD3EC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F95E5BE-810E-4BE9-9F21-23A20F130B0E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7B136DB-786E-4119-88E8-3E62BAFFC98C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عنوان، ونص،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F10037E-C1A1-4242-BDA7-41E025BE14A5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عنوان وجدو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جدول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A56D1F1-CE15-4883-822D-EAAB9ED0473E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8FDDE71-FF95-4281-A918-76150F7338C8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B9BDE1-D146-4F14-854D-5CE36D34B1AB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ABDCD2-E170-44F8-95BD-DA0C2DB6B040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64EDB25-7872-4D18-BB12-ADCCD814CCB2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D448243-7D25-4D50-8CA3-D5A278479315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3EE6350-C891-40F8-85B6-BE0E1263FB6D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A8BD8A-E2F7-47FD-BB05-08242A8D5C31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91F1EAB-0C27-41A2-97F5-031B0724E08F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Arial Black" pitchFamily="34" charset="0"/>
              </a:defRPr>
            </a:lvl1pPr>
          </a:lstStyle>
          <a:p>
            <a:fld id="{4B28000B-C375-4355-B4FB-B53C14505211}" type="slidenum">
              <a:rPr lang="ar-SA"/>
              <a:pPr/>
              <a:t>‹#›</a:t>
            </a:fld>
            <a:endParaRPr lang="en-US"/>
          </a:p>
        </p:txBody>
      </p:sp>
      <p:grpSp>
        <p:nvGrpSpPr>
          <p:cNvPr id="8196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819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rtl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19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rtl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19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rtl="0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820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rtl="0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820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rtl="0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820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rtl="0"/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820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rtl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20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rtl="0"/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820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 rtl="0"/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820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20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/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  <p:sldLayoutId id="2147483667" r:id="rId14"/>
  </p:sldLayoutIdLst>
  <p:txStyles>
    <p:titleStyle>
      <a:lvl1pPr algn="l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Lab </a:t>
            </a:r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105400" y="4267200"/>
            <a:ext cx="4114800" cy="914400"/>
          </a:xfrm>
        </p:spPr>
        <p:txBody>
          <a:bodyPr/>
          <a:lstStyle/>
          <a:p>
            <a:pPr algn="l" rtl="0"/>
            <a:r>
              <a:rPr lang="en-US"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Shell Script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" y="5410200"/>
            <a:ext cx="7162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 rtl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28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Reference: </a:t>
            </a:r>
          </a:p>
          <a:p>
            <a:pPr algn="l" rtl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Linux Shell Scripting Tutorial v1.05r3</a:t>
            </a:r>
            <a:b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 Beginner's handbook </a:t>
            </a:r>
          </a:p>
          <a:p>
            <a:pPr algn="l" rtl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http://www.freeos.com/guides/lsst/index.html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Getting started with Shell Programming (cont.)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8686800" cy="3886200"/>
          </a:xfrm>
        </p:spPr>
        <p:txBody>
          <a:bodyPr/>
          <a:lstStyle/>
          <a:p>
            <a:pPr marL="533400" indent="-533400" algn="l" rtl="0">
              <a:buFont typeface="Wingdings" pitchFamily="2" charset="2"/>
              <a:buAutoNum type="arabicParenR" startAt="3"/>
            </a:pPr>
            <a:r>
              <a:rPr lang="en-US" sz="2800"/>
              <a:t>Execute your script as</a:t>
            </a:r>
            <a:br>
              <a:rPr lang="en-US" sz="2800"/>
            </a:br>
            <a:r>
              <a:rPr lang="en-US" sz="2800" b="1" u="sng">
                <a:solidFill>
                  <a:schemeClr val="hlink"/>
                </a:solidFill>
              </a:rPr>
              <a:t>syntax: </a:t>
            </a:r>
            <a:br>
              <a:rPr lang="en-US" sz="2800" b="1" u="sng">
                <a:solidFill>
                  <a:schemeClr val="hlink"/>
                </a:solidFill>
              </a:rPr>
            </a:br>
            <a:r>
              <a:rPr lang="en-US" sz="2800" b="1"/>
              <a:t>bash your-script-name</a:t>
            </a:r>
            <a:br>
              <a:rPr lang="en-US" sz="2800" b="1"/>
            </a:br>
            <a:r>
              <a:rPr lang="en-US" sz="2800" b="1"/>
              <a:t>sh your-script-name</a:t>
            </a:r>
            <a:br>
              <a:rPr lang="en-US" sz="2800" b="1"/>
            </a:br>
            <a:r>
              <a:rPr lang="en-US" sz="2800" b="1"/>
              <a:t>./your-script-name</a:t>
            </a:r>
          </a:p>
        </p:txBody>
      </p:sp>
      <p:graphicFrame>
        <p:nvGraphicFramePr>
          <p:cNvPr id="50198" name="Group 22"/>
          <p:cNvGraphicFramePr>
            <a:graphicFrameLocks noGrp="1"/>
          </p:cNvGraphicFramePr>
          <p:nvPr>
            <p:ph sz="half" idx="2"/>
          </p:nvPr>
        </p:nvGraphicFramePr>
        <p:xfrm>
          <a:off x="533400" y="4419600"/>
          <a:ext cx="7924800" cy="1600200"/>
        </p:xfrm>
        <a:graphic>
          <a:graphicData uri="http://schemas.openxmlformats.org/drawingml/2006/table">
            <a:tbl>
              <a:tblPr/>
              <a:tblGrid>
                <a:gridCol w="79248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 bash test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 sh test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 ./ test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219200"/>
          </a:xfrm>
        </p:spPr>
        <p:txBody>
          <a:bodyPr/>
          <a:lstStyle/>
          <a:p>
            <a:pPr algn="ctr"/>
            <a:r>
              <a:rPr lang="en-US" sz="36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Getting started with Shell Programming (cont.)</a:t>
            </a:r>
          </a:p>
        </p:txBody>
      </p:sp>
      <p:graphicFrame>
        <p:nvGraphicFramePr>
          <p:cNvPr id="52228" name="Group 4"/>
          <p:cNvGraphicFramePr>
            <a:graphicFrameLocks noGrp="1"/>
          </p:cNvGraphicFramePr>
          <p:nvPr>
            <p:ph sz="half" idx="1"/>
          </p:nvPr>
        </p:nvGraphicFramePr>
        <p:xfrm>
          <a:off x="457200" y="1981200"/>
          <a:ext cx="8001000" cy="2895600"/>
        </p:xfrm>
        <a:graphic>
          <a:graphicData uri="http://schemas.openxmlformats.org/drawingml/2006/table">
            <a:tbl>
              <a:tblPr/>
              <a:tblGrid>
                <a:gridCol w="8001000"/>
              </a:tblGrid>
              <a:tr h="289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 vi first</a:t>
                      </a:r>
                      <a:b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#</a:t>
                      </a:r>
                      <a:b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# My first shell script</a:t>
                      </a:r>
                      <a:b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#</a:t>
                      </a:r>
                      <a:b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clear</a:t>
                      </a:r>
                      <a:b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echo "Knowledge is Power"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52243" name="Rectangle 19"/>
          <p:cNvSpPr>
            <a:spLocks noChangeArrowheads="1"/>
          </p:cNvSpPr>
          <p:nvPr/>
        </p:nvSpPr>
        <p:spPr bwMode="auto">
          <a:xfrm>
            <a:off x="228600" y="5105400"/>
            <a:ext cx="853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sz="2000"/>
              <a:t>After saving the above script, you can run the script as follows: </a:t>
            </a:r>
          </a:p>
        </p:txBody>
      </p:sp>
      <p:graphicFrame>
        <p:nvGraphicFramePr>
          <p:cNvPr id="52252" name="Group 28"/>
          <p:cNvGraphicFramePr>
            <a:graphicFrameLocks noGrp="1"/>
          </p:cNvGraphicFramePr>
          <p:nvPr>
            <p:ph sz="half" idx="2"/>
          </p:nvPr>
        </p:nvGraphicFramePr>
        <p:xfrm>
          <a:off x="609600" y="5638800"/>
          <a:ext cx="7543800" cy="944880"/>
        </p:xfrm>
        <a:graphic>
          <a:graphicData uri="http://schemas.openxmlformats.org/drawingml/2006/table">
            <a:tbl>
              <a:tblPr/>
              <a:tblGrid>
                <a:gridCol w="7543800"/>
              </a:tblGrid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 chmod 755 first</a:t>
                      </a:r>
                      <a:b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 ./first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345" name="Group 49"/>
          <p:cNvGraphicFramePr>
            <a:graphicFrameLocks noGrp="1"/>
          </p:cNvGraphicFramePr>
          <p:nvPr>
            <p:ph idx="1"/>
          </p:nvPr>
        </p:nvGraphicFramePr>
        <p:xfrm>
          <a:off x="762000" y="2057400"/>
          <a:ext cx="8077200" cy="4264660"/>
        </p:xfrm>
        <a:graphic>
          <a:graphicData uri="http://schemas.openxmlformats.org/drawingml/2006/table">
            <a:tbl>
              <a:tblPr/>
              <a:tblGrid>
                <a:gridCol w="3200400"/>
                <a:gridCol w="4876800"/>
              </a:tblGrid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 vi first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Start vi editor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#</a:t>
                      </a:r>
                      <a:b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# My first shell script</a:t>
                      </a:r>
                      <a:b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#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# followed by any text is considered as comment. Comment gives more information about script, logical explanation about shell script.</a:t>
                      </a:r>
                      <a:b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1800" b="1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Syntax:</a:t>
                      </a:r>
                      <a:r>
                        <a:rPr kumimoji="0" lang="en-US" sz="1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kumimoji="0" lang="en-US" sz="1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# comment-text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clear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clear the screen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echo "Knowledge is Power"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 print message or value of variables on screen, we use echo command, general form of echo command is as follows</a:t>
                      </a:r>
                      <a:b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1800" b="1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syntax: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b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echo "Message"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55346" name="Rectangle 50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219200"/>
          </a:xfrm>
          <a:noFill/>
          <a:ln/>
        </p:spPr>
        <p:txBody>
          <a:bodyPr/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Getting started with Shell Programming (cont.)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/>
          <a:lstStyle/>
          <a:p>
            <a:r>
              <a:rPr lang="en-US" b="1">
                <a:solidFill>
                  <a:schemeClr val="bg2"/>
                </a:solidFill>
              </a:rPr>
              <a:t>Variables in Shell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066800"/>
            <a:ext cx="8915400" cy="5029200"/>
          </a:xfrm>
        </p:spPr>
        <p:txBody>
          <a:bodyPr/>
          <a:lstStyle/>
          <a:p>
            <a:pPr algn="l" rtl="0">
              <a:lnSpc>
                <a:spcPct val="80000"/>
              </a:lnSpc>
            </a:pPr>
            <a:r>
              <a:rPr lang="en-US" sz="1800" b="1" i="1" u="sng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 Linux, there are two types of variable:</a:t>
            </a:r>
            <a:br>
              <a:rPr lang="en-US" sz="1800" b="1" i="1" u="sng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700" b="1" i="1" u="sng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900"/>
              <a:t>	</a:t>
            </a:r>
            <a:r>
              <a:rPr lang="en-US" sz="1600"/>
              <a:t>(1) </a:t>
            </a:r>
            <a:r>
              <a:rPr lang="en-US" sz="1600" b="1">
                <a:effectLst>
                  <a:outerShdw blurRad="38100" dist="38100" dir="2700000" algn="tl">
                    <a:srgbClr val="C0C0C0"/>
                  </a:outerShdw>
                </a:effectLst>
              </a:rPr>
              <a:t>System variables</a:t>
            </a:r>
            <a:r>
              <a:rPr lang="en-US" sz="1600"/>
              <a:t> - Created and maintained by Linux itself. This type of variable defined in CAPITAL LETTERS.</a:t>
            </a:r>
            <a:br>
              <a:rPr lang="en-US" sz="1600"/>
            </a:br>
            <a:endParaRPr lang="en-US" sz="700"/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600"/>
              <a:t>      (2) </a:t>
            </a:r>
            <a:r>
              <a:rPr lang="en-US" sz="1600" b="1">
                <a:effectLst>
                  <a:outerShdw blurRad="38100" dist="38100" dir="2700000" algn="tl">
                    <a:srgbClr val="C0C0C0"/>
                  </a:outerShdw>
                </a:effectLst>
              </a:rPr>
              <a:t>User defined variables (UDV)</a:t>
            </a:r>
            <a:r>
              <a:rPr lang="en-US" sz="1600"/>
              <a:t> - Created and maintained by user. This type of  variable defined in lower letters.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endParaRPr lang="en-US" sz="700"/>
          </a:p>
          <a:p>
            <a:pPr algn="l" rtl="0">
              <a:lnSpc>
                <a:spcPct val="80000"/>
              </a:lnSpc>
            </a:pPr>
            <a:r>
              <a:rPr lang="en-US" sz="1800" b="1" i="1" u="sng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How to define and print User Defined Variables: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b="1" u="sng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Syntax to define UDV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600"/>
              <a:t>	 </a:t>
            </a:r>
            <a:r>
              <a:rPr lang="en-US" sz="16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variable name = value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b="1" u="sng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Syntax to print or access value of UDV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600"/>
              <a:t>	  </a:t>
            </a:r>
            <a:r>
              <a:rPr lang="en-US" sz="16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$variablename</a:t>
            </a:r>
            <a:r>
              <a:rPr lang="en-US" sz="1000"/>
              <a:t> </a:t>
            </a:r>
            <a:endParaRPr lang="en-US" sz="1600"/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endParaRPr lang="en-US" sz="800"/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600" b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b="1" u="sng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Example: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600"/>
              <a:t>	- </a:t>
            </a:r>
            <a:r>
              <a:rPr lang="en-US" sz="1800"/>
              <a:t>To </a:t>
            </a:r>
            <a:r>
              <a:rPr lang="en-US" sz="1800" b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define</a:t>
            </a:r>
            <a:r>
              <a:rPr lang="en-US" sz="1800"/>
              <a:t> variable called </a:t>
            </a: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</a:rPr>
              <a:t>'vech'</a:t>
            </a:r>
            <a:r>
              <a:rPr lang="en-US" sz="1800"/>
              <a:t> having value </a:t>
            </a: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</a:rPr>
              <a:t>Bus </a:t>
            </a:r>
            <a:r>
              <a:rPr lang="en-US" sz="1800"/>
              <a:t>and </a:t>
            </a:r>
            <a:r>
              <a:rPr lang="en-US" sz="1800" b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print</a:t>
            </a:r>
            <a:r>
              <a:rPr lang="en-US" sz="1800"/>
              <a:t> contains of variable 'vech' </a:t>
            </a:r>
            <a:br>
              <a:rPr lang="en-US" sz="1800"/>
            </a:br>
            <a:endParaRPr lang="en-US" sz="1800"/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endParaRPr lang="en-US" sz="1600"/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endParaRPr lang="en-US" sz="1600"/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endParaRPr lang="en-US" sz="1600"/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600"/>
              <a:t>	- </a:t>
            </a:r>
            <a:r>
              <a:rPr lang="en-US" sz="1800"/>
              <a:t>To </a:t>
            </a:r>
            <a:r>
              <a:rPr lang="en-US" sz="1800" b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define</a:t>
            </a:r>
            <a:r>
              <a:rPr lang="en-US" sz="1800"/>
              <a:t> variable called </a:t>
            </a: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sz="1800"/>
              <a:t> having value </a:t>
            </a:r>
            <a:r>
              <a:rPr lang="en-US" sz="1800" b="1"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en-US" sz="1800"/>
              <a:t> and </a:t>
            </a:r>
            <a:r>
              <a:rPr lang="en-US" sz="1800" b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print</a:t>
            </a:r>
            <a:r>
              <a:rPr lang="en-US" sz="1800"/>
              <a:t> contains of variable ‘n' </a:t>
            </a:r>
            <a:br>
              <a:rPr lang="en-US" sz="1800"/>
            </a:br>
            <a:endParaRPr lang="en-US" sz="1800"/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endParaRPr lang="en-US" sz="800" b="1" i="1" u="sng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57381" name="Group 37"/>
          <p:cNvGraphicFramePr>
            <a:graphicFrameLocks noGrp="1"/>
          </p:cNvGraphicFramePr>
          <p:nvPr>
            <p:ph sz="quarter" idx="2"/>
          </p:nvPr>
        </p:nvGraphicFramePr>
        <p:xfrm>
          <a:off x="609600" y="4710113"/>
          <a:ext cx="7696200" cy="700405"/>
        </p:xfrm>
        <a:graphic>
          <a:graphicData uri="http://schemas.openxmlformats.org/drawingml/2006/table">
            <a:tbl>
              <a:tblPr/>
              <a:tblGrid>
                <a:gridCol w="7696200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vech=Bus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echo $vech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57383" name="Group 39"/>
          <p:cNvGraphicFramePr>
            <a:graphicFrameLocks noGrp="1"/>
          </p:cNvGraphicFramePr>
          <p:nvPr>
            <p:ph sz="quarter" idx="3"/>
          </p:nvPr>
        </p:nvGraphicFramePr>
        <p:xfrm>
          <a:off x="609600" y="5883275"/>
          <a:ext cx="7696200" cy="670560"/>
        </p:xfrm>
        <a:graphic>
          <a:graphicData uri="http://schemas.openxmlformats.org/drawingml/2006/table">
            <a:tbl>
              <a:tblPr/>
              <a:tblGrid>
                <a:gridCol w="7696200"/>
              </a:tblGrid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n=10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echo $n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/>
          <a:lstStyle/>
          <a:p>
            <a:r>
              <a:rPr lang="en-US" sz="3600" b="1">
                <a:solidFill>
                  <a:schemeClr val="bg2"/>
                </a:solidFill>
              </a:rPr>
              <a:t>Rules for Naming variable name 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066800"/>
            <a:ext cx="9144000" cy="5334000"/>
          </a:xfrm>
        </p:spPr>
        <p:txBody>
          <a:bodyPr/>
          <a:lstStyle/>
          <a:p>
            <a:pPr marL="533400" indent="-533400" algn="l" rtl="0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AutoNum type="arabicParenR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begin with Alphanumeric character or underscore character (_), followed by one or more Alphanumeric character</a:t>
            </a:r>
          </a:p>
          <a:p>
            <a:pPr marL="533400" indent="-533400" algn="l" rtl="0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AutoNum type="arabicParenR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l" rtl="0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AutoNum type="arabicParenR"/>
            </a:pPr>
            <a:endParaRPr lang="en-US" sz="800" dirty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l" rtl="0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AutoNum type="arabicParenR"/>
            </a:pPr>
            <a:endParaRPr lang="en-US" sz="800" dirty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l" rtl="0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AutoNum type="arabicParenR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Don't put spaces on either side of the equal sign</a:t>
            </a:r>
          </a:p>
          <a:p>
            <a:pPr marL="533400" indent="-533400" algn="l" rtl="0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AutoNum type="arabicParenR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l" rtl="0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AutoNum type="arabicParenR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l" rtl="0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AutoNum type="arabicParenR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l" rtl="0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AutoNum type="arabicParenR"/>
            </a:pPr>
            <a:endParaRPr lang="en-US" sz="900" dirty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l" rtl="0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AutoNum type="arabicParenR"/>
            </a:pPr>
            <a:endParaRPr lang="en-US" sz="800" dirty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l" rtl="0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AutoNum type="arabicParenR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Variables are case-sensitive, just like filename in Linux.</a:t>
            </a:r>
          </a:p>
          <a:p>
            <a:pPr marL="533400" indent="-533400"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/>
              <a:t> </a:t>
            </a:r>
          </a:p>
          <a:p>
            <a:pPr marL="533400" indent="-533400" algn="l" rtl="0">
              <a:lnSpc>
                <a:spcPct val="90000"/>
              </a:lnSpc>
              <a:buFont typeface="Wingdings" pitchFamily="2" charset="2"/>
              <a:buNone/>
            </a:pPr>
            <a:endParaRPr lang="en-US" sz="800" dirty="0"/>
          </a:p>
          <a:p>
            <a:pPr marL="533400" indent="-533400" algn="l" rtl="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SzTx/>
              <a:buFontTx/>
              <a:buAutoNum type="arabicParenR" startAt="4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You can define NULL variable as follows:</a:t>
            </a:r>
          </a:p>
          <a:p>
            <a:pPr marL="533400" indent="-533400" algn="l" rtl="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SzTx/>
              <a:buFontTx/>
              <a:buAutoNum type="arabicParenR" startAt="4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l" rtl="0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SzTx/>
              <a:buFontTx/>
              <a:buAutoNum type="arabicParenR" startAt="4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Do not use ?,* etc, to name your variable names.</a:t>
            </a:r>
            <a:r>
              <a:rPr lang="en-US" sz="2800" dirty="0"/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l" rtl="0">
              <a:lnSpc>
                <a:spcPct val="90000"/>
              </a:lnSpc>
              <a:buFont typeface="Wingdings" pitchFamily="2" charset="2"/>
              <a:buAutoNum type="arabicParenR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533400" indent="-533400" algn="l" rtl="0">
              <a:lnSpc>
                <a:spcPct val="90000"/>
              </a:lnSpc>
              <a:buFont typeface="Wingdings" pitchFamily="2" charset="2"/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527" name="Group 87"/>
          <p:cNvGraphicFramePr>
            <a:graphicFrameLocks noGrp="1"/>
          </p:cNvGraphicFramePr>
          <p:nvPr>
            <p:ph sz="quarter" idx="2"/>
          </p:nvPr>
        </p:nvGraphicFramePr>
        <p:xfrm>
          <a:off x="609600" y="1676400"/>
          <a:ext cx="7696200" cy="533400"/>
        </p:xfrm>
        <a:graphic>
          <a:graphicData uri="http://schemas.openxmlformats.org/drawingml/2006/table">
            <a:tbl>
              <a:tblPr/>
              <a:tblGrid>
                <a:gridCol w="76962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HOME</a:t>
                      </a:r>
                      <a:b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vech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61524" name="Group 84"/>
          <p:cNvGraphicFramePr>
            <a:graphicFrameLocks noGrp="1"/>
          </p:cNvGraphicFramePr>
          <p:nvPr>
            <p:ph sz="quarter" idx="3"/>
          </p:nvPr>
        </p:nvGraphicFramePr>
        <p:xfrm>
          <a:off x="609600" y="2630488"/>
          <a:ext cx="7543800" cy="1030224"/>
        </p:xfrm>
        <a:graphic>
          <a:graphicData uri="http://schemas.openxmlformats.org/drawingml/2006/table">
            <a:tbl>
              <a:tblPr/>
              <a:tblGrid>
                <a:gridCol w="7543800"/>
              </a:tblGrid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no=10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 =10   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wrong</a:t>
                      </a:r>
                      <a:r>
                        <a:rPr kumimoji="0" lang="ar-S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/>
                      </a:r>
                      <a:br>
                        <a:rPr kumimoji="0" lang="ar-S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ar-S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no= 10</a:t>
                      </a:r>
                      <a:r>
                        <a:rPr kumimoji="0" lang="ar-S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wrong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$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 = 10</a:t>
                      </a:r>
                      <a:r>
                        <a:rPr kumimoji="0" lang="ar-S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wrong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61525" name="Group 85"/>
          <p:cNvGraphicFramePr>
            <a:graphicFrameLocks noGrp="1"/>
          </p:cNvGraphicFramePr>
          <p:nvPr/>
        </p:nvGraphicFramePr>
        <p:xfrm>
          <a:off x="609600" y="4284663"/>
          <a:ext cx="7543800" cy="518160"/>
        </p:xfrm>
        <a:graphic>
          <a:graphicData uri="http://schemas.openxmlformats.org/drawingml/2006/table">
            <a:tbl>
              <a:tblPr/>
              <a:tblGrid>
                <a:gridCol w="7543800"/>
              </a:tblGrid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no=10</a:t>
                      </a:r>
                      <a:b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No=11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61526" name="Group 86"/>
          <p:cNvGraphicFramePr>
            <a:graphicFrameLocks noGrp="1"/>
          </p:cNvGraphicFramePr>
          <p:nvPr/>
        </p:nvGraphicFramePr>
        <p:xfrm>
          <a:off x="685800" y="5257800"/>
          <a:ext cx="7543800" cy="518160"/>
        </p:xfrm>
        <a:graphic>
          <a:graphicData uri="http://schemas.openxmlformats.org/drawingml/2006/table">
            <a:tbl>
              <a:tblPr/>
              <a:tblGrid>
                <a:gridCol w="7543800"/>
              </a:tblGrid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vech=</a:t>
                      </a:r>
                      <a:b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vech=""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2"/>
          <p:cNvSpPr txBox="1">
            <a:spLocks noChangeArrowheads="1"/>
          </p:cNvSpPr>
          <p:nvPr/>
        </p:nvSpPr>
        <p:spPr bwMode="auto">
          <a:xfrm>
            <a:off x="533400" y="304800"/>
            <a:ext cx="800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3200" b="1">
                <a:solidFill>
                  <a:schemeClr val="bg2"/>
                </a:solidFill>
              </a:rPr>
              <a:t>Shell Arithmetic</a:t>
            </a: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228600" y="762000"/>
            <a:ext cx="8153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20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Syntax</a:t>
            </a:r>
            <a:r>
              <a:rPr lang="en-US" sz="24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b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expr  </a:t>
            </a:r>
            <a:r>
              <a:rPr lang="en-US" sz="20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op1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  math-operator  </a:t>
            </a:r>
            <a:r>
              <a:rPr lang="en-US" sz="20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op2</a:t>
            </a:r>
          </a:p>
        </p:txBody>
      </p:sp>
      <p:graphicFrame>
        <p:nvGraphicFramePr>
          <p:cNvPr id="62526" name="Group 62"/>
          <p:cNvGraphicFramePr>
            <a:graphicFrameLocks noGrp="1"/>
          </p:cNvGraphicFramePr>
          <p:nvPr/>
        </p:nvGraphicFramePr>
        <p:xfrm>
          <a:off x="152400" y="1600200"/>
          <a:ext cx="8610600" cy="2554605"/>
        </p:xfrm>
        <a:graphic>
          <a:graphicData uri="http://schemas.openxmlformats.org/drawingml/2006/table">
            <a:tbl>
              <a:tblPr/>
              <a:tblGrid>
                <a:gridCol w="8610600"/>
              </a:tblGrid>
              <a:tr h="1600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expr 1 + 3</a:t>
                      </a:r>
                      <a:b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expr 2 - 1</a:t>
                      </a:r>
                      <a:b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expr 10 / 2</a:t>
                      </a:r>
                      <a:b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expr 20 % 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expr 10 \* 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echo 6 + 3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 will print 6+3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/>
                      </a:r>
                      <a:b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echo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`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expr 6 + 3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`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expr 6+3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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will not work because no space between number and operator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 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62512" name="Text Box 48"/>
          <p:cNvSpPr txBox="1">
            <a:spLocks noChangeArrowheads="1"/>
          </p:cNvSpPr>
          <p:nvPr/>
        </p:nvSpPr>
        <p:spPr bwMode="auto">
          <a:xfrm>
            <a:off x="152400" y="4267200"/>
            <a:ext cx="845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  <a:buFontTx/>
              <a:buChar char="•"/>
            </a:pPr>
            <a:r>
              <a:rPr lang="en-US"/>
              <a:t> define two variable x=20, y=5 and then to print division of x and y </a:t>
            </a:r>
          </a:p>
        </p:txBody>
      </p:sp>
      <p:graphicFrame>
        <p:nvGraphicFramePr>
          <p:cNvPr id="62524" name="Group 60"/>
          <p:cNvGraphicFramePr>
            <a:graphicFrameLocks noGrp="1"/>
          </p:cNvGraphicFramePr>
          <p:nvPr/>
        </p:nvGraphicFramePr>
        <p:xfrm>
          <a:off x="228600" y="4572000"/>
          <a:ext cx="8534400" cy="822960"/>
        </p:xfrm>
        <a:graphic>
          <a:graphicData uri="http://schemas.openxmlformats.org/drawingml/2006/table">
            <a:tbl>
              <a:tblPr/>
              <a:tblGrid>
                <a:gridCol w="8534400"/>
              </a:tblGrid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$x=20</a:t>
                      </a:r>
                      <a:b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 y=5</a:t>
                      </a:r>
                      <a:b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 expr $x / $y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62525" name="Text Box 61"/>
          <p:cNvSpPr txBox="1">
            <a:spLocks noChangeArrowheads="1"/>
          </p:cNvSpPr>
          <p:nvPr/>
        </p:nvSpPr>
        <p:spPr bwMode="auto">
          <a:xfrm>
            <a:off x="228600" y="5410200"/>
            <a:ext cx="845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  <a:buFontTx/>
              <a:buChar char="•"/>
            </a:pPr>
            <a:r>
              <a:rPr lang="en-US"/>
              <a:t> store division of x and y to variable called z</a:t>
            </a:r>
          </a:p>
        </p:txBody>
      </p:sp>
      <p:graphicFrame>
        <p:nvGraphicFramePr>
          <p:cNvPr id="62535" name="Group 71"/>
          <p:cNvGraphicFramePr>
            <a:graphicFrameLocks noGrp="1"/>
          </p:cNvGraphicFramePr>
          <p:nvPr/>
        </p:nvGraphicFramePr>
        <p:xfrm>
          <a:off x="228600" y="5715000"/>
          <a:ext cx="8534400" cy="1066800"/>
        </p:xfrm>
        <a:graphic>
          <a:graphicData uri="http://schemas.openxmlformats.org/drawingml/2006/table">
            <a:tbl>
              <a:tblPr/>
              <a:tblGrid>
                <a:gridCol w="8534400"/>
              </a:tblGrid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 x=20</a:t>
                      </a:r>
                      <a:b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 y=5</a:t>
                      </a:r>
                      <a:b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 z=`expr $x / $y`</a:t>
                      </a:r>
                      <a:b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$ echo $z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533400" y="228600"/>
            <a:ext cx="6400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3200" b="1">
                <a:solidFill>
                  <a:schemeClr val="bg2"/>
                </a:solidFill>
              </a:rPr>
              <a:t>The Read Statement</a:t>
            </a:r>
            <a:r>
              <a:rPr lang="en-US" sz="4000">
                <a:solidFill>
                  <a:srgbClr val="FFFF99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457200" y="914400"/>
            <a:ext cx="8153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rtl="0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Use to get input (data from user) from keyboard and store (data) to variable</a:t>
            </a:r>
            <a:r>
              <a:rPr lang="en-US" sz="2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228600" y="1295400"/>
            <a:ext cx="8763000" cy="169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24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Syntax: </a:t>
            </a:r>
            <a:br>
              <a:rPr lang="en-US" sz="2400" b="1" u="sng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read variable1, variable2,...variableN</a:t>
            </a:r>
          </a:p>
          <a:p>
            <a:pPr algn="l" rtl="0">
              <a:spcBef>
                <a:spcPct val="50000"/>
              </a:spcBef>
            </a:pPr>
            <a:r>
              <a:rPr lang="en-US" b="1" u="sng">
                <a:solidFill>
                  <a:schemeClr val="hlink"/>
                </a:solidFill>
              </a:rPr>
              <a:t>Example:</a:t>
            </a:r>
            <a:br>
              <a:rPr lang="en-US" b="1" u="sng">
                <a:solidFill>
                  <a:schemeClr val="hlink"/>
                </a:solidFill>
              </a:rPr>
            </a:br>
            <a:endParaRPr lang="en-US" b="1" u="sng">
              <a:solidFill>
                <a:schemeClr val="hlink"/>
              </a:solidFill>
            </a:endParaRPr>
          </a:p>
        </p:txBody>
      </p:sp>
      <p:graphicFrame>
        <p:nvGraphicFramePr>
          <p:cNvPr id="63505" name="Group 17"/>
          <p:cNvGraphicFramePr>
            <a:graphicFrameLocks noGrp="1"/>
          </p:cNvGraphicFramePr>
          <p:nvPr/>
        </p:nvGraphicFramePr>
        <p:xfrm>
          <a:off x="381000" y="2819400"/>
          <a:ext cx="7696200" cy="2438400"/>
        </p:xfrm>
        <a:graphic>
          <a:graphicData uri="http://schemas.openxmlformats.org/drawingml/2006/table">
            <a:tbl>
              <a:tblPr/>
              <a:tblGrid>
                <a:gridCol w="76962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vi sayH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#</a:t>
                      </a:r>
                      <a:b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#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Script to read your name from key-board</a:t>
                      </a:r>
                      <a: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/>
                      </a:r>
                      <a:b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#</a:t>
                      </a:r>
                      <a:b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echo "Your first name please</a:t>
                      </a:r>
                      <a: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“:</a:t>
                      </a:r>
                      <a:b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read fname</a:t>
                      </a:r>
                      <a: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/>
                      </a:r>
                      <a:br>
                        <a:rPr kumimoji="0" lang="ar-SA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echo "Hello $fname, Lets be friend</a:t>
                      </a: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"</a:t>
                      </a:r>
                      <a:r>
                        <a:rPr kumimoji="0" lang="ar-SA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ar-S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!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63509" name="Text Box 21"/>
          <p:cNvSpPr txBox="1">
            <a:spLocks noChangeArrowheads="1"/>
          </p:cNvSpPr>
          <p:nvPr/>
        </p:nvSpPr>
        <p:spPr bwMode="auto">
          <a:xfrm>
            <a:off x="304800" y="5394325"/>
            <a:ext cx="815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sz="2000" b="1"/>
              <a:t>Run it as follows:</a:t>
            </a:r>
          </a:p>
        </p:txBody>
      </p:sp>
      <p:graphicFrame>
        <p:nvGraphicFramePr>
          <p:cNvPr id="63525" name="Group 37"/>
          <p:cNvGraphicFramePr>
            <a:graphicFrameLocks noGrp="1"/>
          </p:cNvGraphicFramePr>
          <p:nvPr/>
        </p:nvGraphicFramePr>
        <p:xfrm>
          <a:off x="304800" y="5762625"/>
          <a:ext cx="7696200" cy="792480"/>
        </p:xfrm>
        <a:graphic>
          <a:graphicData uri="http://schemas.openxmlformats.org/drawingml/2006/table">
            <a:tbl>
              <a:tblPr/>
              <a:tblGrid>
                <a:gridCol w="7696200"/>
              </a:tblGrid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chmod 755 sayH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./sayH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Entering VI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8839200" cy="3886200"/>
          </a:xfrm>
        </p:spPr>
        <p:txBody>
          <a:bodyPr/>
          <a:lstStyle/>
          <a:p>
            <a:pPr algn="l" rtl="0">
              <a:spcBef>
                <a:spcPct val="50000"/>
              </a:spcBef>
              <a:buSzTx/>
              <a:buFont typeface="Wingdings" pitchFamily="2" charset="2"/>
              <a:buChar char="§"/>
            </a:pPr>
            <a:r>
              <a:rPr lang="en-US" sz="2800" dirty="0"/>
              <a:t>To call the VI editor and begin an editing session</a:t>
            </a:r>
          </a:p>
          <a:p>
            <a:pPr algn="l" rtl="0">
              <a:spcBef>
                <a:spcPct val="50000"/>
              </a:spcBef>
              <a:buSzTx/>
              <a:buFont typeface="Wingdings" pitchFamily="2" charset="2"/>
              <a:buChar char="§"/>
            </a:pPr>
            <a:endParaRPr lang="en-US" sz="2800" dirty="0"/>
          </a:p>
          <a:p>
            <a:pPr algn="l" rtl="0">
              <a:spcBef>
                <a:spcPct val="50000"/>
              </a:spcBef>
              <a:buSzTx/>
              <a:buFont typeface="Wingdings" pitchFamily="2" charset="2"/>
              <a:buChar char="§"/>
            </a:pPr>
            <a:r>
              <a:rPr lang="en-US" sz="2800" i="1" dirty="0">
                <a:solidFill>
                  <a:schemeClr val="hlink"/>
                </a:solidFill>
              </a:rPr>
              <a:t>File-name</a:t>
            </a:r>
            <a:r>
              <a:rPr lang="en-US" sz="2800" dirty="0"/>
              <a:t> does not exist </a:t>
            </a:r>
            <a:r>
              <a:rPr lang="en-US" sz="2800" dirty="0">
                <a:sym typeface="Wingdings" pitchFamily="2" charset="2"/>
              </a:rPr>
              <a:t> anew file will be created</a:t>
            </a:r>
          </a:p>
          <a:p>
            <a:pPr algn="l" rtl="0">
              <a:spcBef>
                <a:spcPct val="50000"/>
              </a:spcBef>
              <a:buSzTx/>
              <a:buFont typeface="Wingdings" pitchFamily="2" charset="2"/>
              <a:buChar char="§"/>
            </a:pPr>
            <a:r>
              <a:rPr lang="en-US" sz="2800" dirty="0"/>
              <a:t> </a:t>
            </a:r>
            <a:r>
              <a:rPr lang="en-US" sz="2800" i="1" dirty="0">
                <a:solidFill>
                  <a:schemeClr val="hlink"/>
                </a:solidFill>
              </a:rPr>
              <a:t>File-name</a:t>
            </a:r>
            <a:r>
              <a:rPr lang="en-US" sz="2800" dirty="0"/>
              <a:t> exists </a:t>
            </a:r>
            <a:r>
              <a:rPr lang="en-US" sz="2800" dirty="0">
                <a:sym typeface="Wingdings" pitchFamily="2" charset="2"/>
              </a:rPr>
              <a:t> edit </a:t>
            </a:r>
            <a:r>
              <a:rPr lang="en-US" sz="2800">
                <a:sym typeface="Wingdings" pitchFamily="2" charset="2"/>
              </a:rPr>
              <a:t>the </a:t>
            </a:r>
            <a:r>
              <a:rPr lang="en-US" sz="2800" smtClean="0">
                <a:sym typeface="Wingdings" pitchFamily="2" charset="2"/>
              </a:rPr>
              <a:t>existing </a:t>
            </a:r>
            <a:r>
              <a:rPr lang="en-US" sz="2800" dirty="0">
                <a:sym typeface="Wingdings" pitchFamily="2" charset="2"/>
              </a:rPr>
              <a:t>file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FF66"/>
                </a:solidFill>
              </a:rPr>
              <a:t>	</a:t>
            </a:r>
          </a:p>
          <a:p>
            <a:pPr algn="l" rtl="0"/>
            <a:endParaRPr lang="en-US" sz="2800" dirty="0"/>
          </a:p>
        </p:txBody>
      </p:sp>
      <p:graphicFrame>
        <p:nvGraphicFramePr>
          <p:cNvPr id="26648" name="Group 24"/>
          <p:cNvGraphicFramePr>
            <a:graphicFrameLocks noGrp="1"/>
          </p:cNvGraphicFramePr>
          <p:nvPr>
            <p:ph sz="half" idx="2"/>
          </p:nvPr>
        </p:nvGraphicFramePr>
        <p:xfrm>
          <a:off x="457200" y="2057400"/>
          <a:ext cx="7772400" cy="533400"/>
        </p:xfrm>
        <a:graphic>
          <a:graphicData uri="http://schemas.openxmlformats.org/drawingml/2006/table">
            <a:tbl>
              <a:tblPr/>
              <a:tblGrid>
                <a:gridCol w="77724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$ vi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66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kumimoji="0" lang="en-US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file-name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 of  VI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3886200"/>
          </a:xfrm>
        </p:spPr>
        <p:txBody>
          <a:bodyPr/>
          <a:lstStyle/>
          <a:p>
            <a:pPr algn="l" rtl="0">
              <a:spcBef>
                <a:spcPct val="50000"/>
              </a:spcBef>
              <a:buSzTx/>
              <a:buFont typeface="Wingdings" pitchFamily="2" charset="2"/>
              <a:buNone/>
            </a:pPr>
            <a:r>
              <a:rPr lang="en-US" sz="2800"/>
              <a:t>There are two modes of operation in VI:</a:t>
            </a:r>
            <a:r>
              <a:rPr lang="en-US" sz="2800">
                <a:solidFill>
                  <a:srgbClr val="FFFF66"/>
                </a:solidFill>
              </a:rPr>
              <a:t>	</a:t>
            </a:r>
          </a:p>
          <a:p>
            <a:pPr algn="l" rtl="0">
              <a:spcBef>
                <a:spcPct val="50000"/>
              </a:spcBef>
              <a:buSzTx/>
              <a:buFont typeface="Wingdings" pitchFamily="2" charset="2"/>
              <a:buChar char="§"/>
            </a:pPr>
            <a:r>
              <a:rPr lang="en-US" sz="28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Command mode</a:t>
            </a:r>
            <a:r>
              <a:rPr lang="en-US" sz="2800"/>
              <a:t>: where you tell the editor what you want it to do.</a:t>
            </a:r>
          </a:p>
          <a:p>
            <a:pPr algn="l" rtl="0">
              <a:spcBef>
                <a:spcPct val="50000"/>
              </a:spcBef>
              <a:buSzTx/>
              <a:buFont typeface="Wingdings" pitchFamily="2" charset="2"/>
              <a:buChar char="§"/>
            </a:pPr>
            <a:r>
              <a:rPr lang="en-US" sz="28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Text input mode</a:t>
            </a:r>
            <a:r>
              <a:rPr lang="en-US" sz="2800"/>
              <a:t>: the part of the editor where you inter material (text, data, or program code) .</a:t>
            </a:r>
          </a:p>
          <a:p>
            <a:pPr algn="l" rtl="0"/>
            <a:endParaRPr lang="en-US" sz="2800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085850" y="4267200"/>
            <a:ext cx="7143750" cy="1304925"/>
            <a:chOff x="96" y="2064"/>
            <a:chExt cx="4500" cy="822"/>
          </a:xfrm>
        </p:grpSpPr>
        <p:sp>
          <p:nvSpPr>
            <p:cNvPr id="40978" name="Text Box 18"/>
            <p:cNvSpPr txBox="1">
              <a:spLocks noChangeArrowheads="1"/>
            </p:cNvSpPr>
            <p:nvPr/>
          </p:nvSpPr>
          <p:spPr bwMode="auto">
            <a:xfrm>
              <a:off x="96" y="2352"/>
              <a:ext cx="1728" cy="33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rtl="0">
                <a:spcBef>
                  <a:spcPct val="50000"/>
                </a:spcBef>
              </a:pPr>
              <a:r>
                <a:rPr lang="en-US" sz="2800">
                  <a:latin typeface="Times New Roman" pitchFamily="18" charset="0"/>
                  <a:cs typeface="Times New Roman" pitchFamily="18" charset="0"/>
                </a:rPr>
                <a:t>Operation Mode</a:t>
              </a:r>
              <a:r>
                <a:rPr lang="en-US" sz="2800">
                  <a:solidFill>
                    <a:srgbClr val="FFFF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sp>
          <p:nvSpPr>
            <p:cNvPr id="40979" name="Line 19"/>
            <p:cNvSpPr>
              <a:spLocks noChangeShapeType="1"/>
            </p:cNvSpPr>
            <p:nvPr/>
          </p:nvSpPr>
          <p:spPr bwMode="auto">
            <a:xfrm flipV="1">
              <a:off x="1776" y="2208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40980" name="Line 20"/>
            <p:cNvSpPr>
              <a:spLocks noChangeShapeType="1"/>
            </p:cNvSpPr>
            <p:nvPr/>
          </p:nvSpPr>
          <p:spPr bwMode="auto">
            <a:xfrm>
              <a:off x="1776" y="2448"/>
              <a:ext cx="24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ar-SA"/>
            </a:p>
          </p:txBody>
        </p:sp>
        <p:sp>
          <p:nvSpPr>
            <p:cNvPr id="40981" name="Rectangle 21"/>
            <p:cNvSpPr>
              <a:spLocks noChangeArrowheads="1"/>
            </p:cNvSpPr>
            <p:nvPr/>
          </p:nvSpPr>
          <p:spPr bwMode="auto">
            <a:xfrm>
              <a:off x="2058" y="2064"/>
              <a:ext cx="2266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chemeClr val="hlink"/>
                  </a:solidFill>
                </a:rPr>
                <a:t>Input mode</a:t>
              </a:r>
              <a:r>
                <a:rPr lang="en-US" dirty="0">
                  <a:solidFill>
                    <a:srgbClr val="FFFF66"/>
                  </a:solidFill>
                </a:rPr>
                <a:t>	</a:t>
              </a:r>
              <a:r>
                <a:rPr lang="en-US" dirty="0"/>
                <a:t>press</a:t>
              </a:r>
              <a:r>
                <a:rPr lang="en-US" dirty="0">
                  <a:solidFill>
                    <a:schemeClr val="bg1"/>
                  </a:solidFill>
                </a:rPr>
                <a:t>   </a:t>
              </a:r>
              <a:r>
                <a:rPr lang="en-US" b="1" dirty="0">
                  <a:solidFill>
                    <a:srgbClr val="FF0066"/>
                  </a:solidFill>
                </a:rPr>
                <a:t>a</a:t>
              </a:r>
              <a:r>
                <a:rPr lang="en-US" dirty="0">
                  <a:solidFill>
                    <a:schemeClr val="bg1"/>
                  </a:solidFill>
                </a:rPr>
                <a:t>   </a:t>
              </a:r>
              <a:r>
                <a:rPr lang="en-US" dirty="0"/>
                <a:t>or</a:t>
              </a:r>
              <a:r>
                <a:rPr lang="en-US" dirty="0">
                  <a:solidFill>
                    <a:schemeClr val="bg1"/>
                  </a:solidFill>
                </a:rPr>
                <a:t>    </a:t>
              </a:r>
              <a:r>
                <a:rPr lang="en-US" dirty="0" err="1">
                  <a:solidFill>
                    <a:srgbClr val="FF0066"/>
                  </a:solidFill>
                </a:rPr>
                <a:t>i</a:t>
              </a:r>
              <a:endParaRPr lang="en-US" dirty="0">
                <a:solidFill>
                  <a:srgbClr val="FF0066"/>
                </a:solidFill>
              </a:endParaRPr>
            </a:p>
          </p:txBody>
        </p:sp>
        <p:sp>
          <p:nvSpPr>
            <p:cNvPr id="40982" name="Rectangle 22"/>
            <p:cNvSpPr>
              <a:spLocks noChangeArrowheads="1"/>
            </p:cNvSpPr>
            <p:nvPr/>
          </p:nvSpPr>
          <p:spPr bwMode="auto">
            <a:xfrm>
              <a:off x="2058" y="2649"/>
              <a:ext cx="2538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chemeClr val="hlink"/>
                  </a:solidFill>
                </a:rPr>
                <a:t>  Command  mode</a:t>
              </a:r>
              <a:r>
                <a:rPr lang="en-US">
                  <a:solidFill>
                    <a:srgbClr val="FFFF66"/>
                  </a:solidFill>
                </a:rPr>
                <a:t>	</a:t>
              </a:r>
              <a:r>
                <a:rPr lang="en-US"/>
                <a:t>press</a:t>
              </a:r>
              <a:r>
                <a:rPr lang="en-US">
                  <a:solidFill>
                    <a:schemeClr val="bg1"/>
                  </a:solidFill>
                </a:rPr>
                <a:t> </a:t>
              </a:r>
              <a:r>
                <a:rPr lang="en-US" b="1">
                  <a:solidFill>
                    <a:srgbClr val="FF0066"/>
                  </a:solidFill>
                </a:rPr>
                <a:t>ESC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517666" y="5754469"/>
            <a:ext cx="64165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b="1" dirty="0" smtClean="0">
                <a:solidFill>
                  <a:srgbClr val="FF0066"/>
                </a:solidFill>
              </a:rPr>
              <a:t>a</a:t>
            </a:r>
            <a:r>
              <a:rPr lang="en-US" dirty="0" smtClean="0"/>
              <a:t> : insert </a:t>
            </a:r>
            <a:r>
              <a:rPr lang="en-US" u="sng" dirty="0" smtClean="0"/>
              <a:t>after</a:t>
            </a:r>
            <a:r>
              <a:rPr lang="en-US" dirty="0" smtClean="0"/>
              <a:t> the current position(cursor position). </a:t>
            </a:r>
          </a:p>
          <a:p>
            <a:pPr algn="l" rtl="0"/>
            <a:r>
              <a:rPr lang="en-US" b="1" dirty="0" err="1" smtClean="0">
                <a:solidFill>
                  <a:srgbClr val="FF0066"/>
                </a:solidFill>
              </a:rPr>
              <a:t>i</a:t>
            </a:r>
            <a:r>
              <a:rPr lang="en-US" dirty="0" smtClean="0"/>
              <a:t> : insert </a:t>
            </a:r>
            <a:r>
              <a:rPr lang="en-US" u="sng" dirty="0" smtClean="0"/>
              <a:t>before</a:t>
            </a:r>
            <a:r>
              <a:rPr lang="en-US" dirty="0" smtClean="0"/>
              <a:t> the current position(cursor position).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8013" y="3886200"/>
            <a:ext cx="858978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en-US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To change the current position(move the cursor):</a:t>
            </a:r>
          </a:p>
          <a:p>
            <a:pPr algn="l" rtl="0"/>
            <a:r>
              <a:rPr lang="en-US" sz="2800" dirty="0" smtClean="0"/>
              <a:t>in the </a:t>
            </a:r>
            <a:r>
              <a:rPr lang="en-US" sz="2800" u="sng" dirty="0" smtClean="0"/>
              <a:t>command mode </a:t>
            </a:r>
            <a:r>
              <a:rPr lang="en-US" sz="2800" dirty="0" smtClean="0"/>
              <a:t>use the arrow in the keyboard</a:t>
            </a:r>
          </a:p>
          <a:p>
            <a:pPr algn="l" rtl="0"/>
            <a:r>
              <a:rPr lang="en-US" sz="2800" b="1" dirty="0" smtClean="0">
                <a:latin typeface="Times New Roman"/>
                <a:cs typeface="Times New Roman"/>
                <a:sym typeface="Wingdings" pitchFamily="2" charset="2"/>
              </a:rPr>
              <a:t>↑↓ → ←</a:t>
            </a:r>
            <a:endParaRPr lang="en-US" sz="2800" b="1" dirty="0" smtClean="0"/>
          </a:p>
          <a:p>
            <a:pPr algn="l" rtl="0"/>
            <a:endParaRPr lang="en-US" sz="2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43000" y="1219200"/>
          <a:ext cx="7162801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6285"/>
                <a:gridCol w="2596516"/>
              </a:tblGrid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Command mode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Input mode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You can </a:t>
                      </a:r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do</a:t>
                      </a:r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 the following:</a:t>
                      </a:r>
                    </a:p>
                    <a:p>
                      <a:pPr algn="l" rtl="0">
                        <a:buFontTx/>
                        <a:buChar char="-"/>
                      </a:pPr>
                      <a:r>
                        <a:rPr lang="en-US" dirty="0" smtClean="0"/>
                        <a:t>Change current position(move the cursor).</a:t>
                      </a:r>
                    </a:p>
                    <a:p>
                      <a:pPr algn="l" rtl="0">
                        <a:buFontTx/>
                        <a:buChar char="-"/>
                      </a:pPr>
                      <a:r>
                        <a:rPr lang="en-US" dirty="0" smtClean="0"/>
                        <a:t>Delete.</a:t>
                      </a:r>
                    </a:p>
                    <a:p>
                      <a:pPr algn="l" rtl="0">
                        <a:buFontTx/>
                        <a:buChar char="-"/>
                      </a:pPr>
                      <a:r>
                        <a:rPr lang="en-US" dirty="0" smtClean="0"/>
                        <a:t>Show file name.</a:t>
                      </a:r>
                    </a:p>
                    <a:p>
                      <a:pPr algn="l" rtl="0">
                        <a:buFontTx/>
                        <a:buChar char="-"/>
                      </a:pPr>
                      <a:r>
                        <a:rPr lang="en-US" dirty="0" smtClean="0"/>
                        <a:t>Save and quit.</a:t>
                      </a:r>
                    </a:p>
                    <a:p>
                      <a:pPr algn="l" rtl="0">
                        <a:buFontTx/>
                        <a:buChar char="-"/>
                      </a:pPr>
                      <a:r>
                        <a:rPr lang="en-US" dirty="0" smtClean="0"/>
                        <a:t>Undo &amp; Redo.</a:t>
                      </a:r>
                    </a:p>
                    <a:p>
                      <a:pPr algn="l" rtl="0">
                        <a:buFontTx/>
                        <a:buChar char="-"/>
                      </a:pPr>
                      <a:r>
                        <a:rPr lang="en-US" dirty="0" smtClean="0"/>
                        <a:t>Run</a:t>
                      </a:r>
                      <a:r>
                        <a:rPr lang="en-US" baseline="0" dirty="0" smtClean="0"/>
                        <a:t> shell command.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>
                          <a:solidFill>
                            <a:srgbClr val="0070C0"/>
                          </a:solidFill>
                        </a:rPr>
                        <a:t>Enter(type or write):</a:t>
                      </a:r>
                    </a:p>
                    <a:p>
                      <a:pPr algn="l" rtl="0"/>
                      <a:r>
                        <a:rPr lang="en-US" dirty="0" smtClean="0"/>
                        <a:t> - text, data,</a:t>
                      </a:r>
                      <a:r>
                        <a:rPr lang="en-US" baseline="0" dirty="0" smtClean="0"/>
                        <a:t> code.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sz="40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Vi Text Editor keys:</a:t>
            </a:r>
            <a:br>
              <a:rPr lang="en-US" sz="40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Delete</a:t>
            </a:r>
            <a:endParaRPr lang="en-US" sz="4000" b="1" u="sng" dirty="0">
              <a:solidFill>
                <a:srgbClr val="33CCFF"/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267200"/>
          </a:xfrm>
        </p:spPr>
        <p:txBody>
          <a:bodyPr/>
          <a:lstStyle/>
          <a:p>
            <a:pPr algn="l" rtl="0"/>
            <a:r>
              <a:rPr lang="en-US" dirty="0">
                <a:solidFill>
                  <a:schemeClr val="hlink"/>
                </a:solidFill>
              </a:rPr>
              <a:t>x     </a:t>
            </a:r>
            <a:r>
              <a:rPr lang="en-US" dirty="0"/>
              <a:t>delete current character</a:t>
            </a:r>
          </a:p>
          <a:p>
            <a:pPr algn="l" rtl="0"/>
            <a:r>
              <a:rPr lang="en-US" dirty="0">
                <a:solidFill>
                  <a:schemeClr val="hlink"/>
                </a:solidFill>
              </a:rPr>
              <a:t>X	  </a:t>
            </a:r>
            <a:r>
              <a:rPr lang="en-US" dirty="0"/>
              <a:t>delete previous </a:t>
            </a:r>
            <a:r>
              <a:rPr lang="en-US" dirty="0" smtClean="0"/>
              <a:t>character(backspace)</a:t>
            </a:r>
            <a:endParaRPr lang="en-US" dirty="0"/>
          </a:p>
          <a:p>
            <a:pPr algn="l" rtl="0"/>
            <a:r>
              <a:rPr lang="en-US" dirty="0" err="1">
                <a:solidFill>
                  <a:schemeClr val="hlink"/>
                </a:solidFill>
              </a:rPr>
              <a:t>dw</a:t>
            </a:r>
            <a:r>
              <a:rPr lang="en-US" dirty="0">
                <a:solidFill>
                  <a:schemeClr val="hlink"/>
                </a:solidFill>
              </a:rPr>
              <a:t>	  </a:t>
            </a:r>
            <a:r>
              <a:rPr lang="en-US" dirty="0"/>
              <a:t>delete word forward</a:t>
            </a:r>
          </a:p>
          <a:p>
            <a:pPr algn="l" rtl="0"/>
            <a:r>
              <a:rPr lang="en-US" dirty="0" err="1">
                <a:solidFill>
                  <a:schemeClr val="hlink"/>
                </a:solidFill>
              </a:rPr>
              <a:t>dd</a:t>
            </a:r>
            <a:r>
              <a:rPr lang="en-US" dirty="0">
                <a:solidFill>
                  <a:schemeClr val="hlink"/>
                </a:solidFill>
              </a:rPr>
              <a:t>	  </a:t>
            </a:r>
            <a:r>
              <a:rPr lang="en-US" dirty="0"/>
              <a:t>delete complete line</a:t>
            </a:r>
          </a:p>
          <a:p>
            <a:pPr algn="l" rtl="0"/>
            <a:r>
              <a:rPr lang="en-US" dirty="0">
                <a:solidFill>
                  <a:schemeClr val="hlink"/>
                </a:solidFill>
              </a:rPr>
              <a:t>d0   </a:t>
            </a:r>
            <a:r>
              <a:rPr lang="en-US" dirty="0"/>
              <a:t>delete from cursor to beginning of line</a:t>
            </a:r>
            <a:r>
              <a:rPr lang="en-US" dirty="0">
                <a:solidFill>
                  <a:schemeClr val="hlink"/>
                </a:solidFill>
              </a:rPr>
              <a:t> </a:t>
            </a:r>
          </a:p>
          <a:p>
            <a:pPr algn="l" rtl="0"/>
            <a:r>
              <a:rPr lang="en-US" dirty="0">
                <a:solidFill>
                  <a:schemeClr val="hlink"/>
                </a:solidFill>
              </a:rPr>
              <a:t>D$</a:t>
            </a:r>
            <a:r>
              <a:rPr lang="en-US" dirty="0">
                <a:solidFill>
                  <a:schemeClr val="bg1"/>
                </a:solidFill>
              </a:rPr>
              <a:t>  </a:t>
            </a:r>
            <a:r>
              <a:rPr lang="en-US" dirty="0"/>
              <a:t>delete to the end of the line</a:t>
            </a:r>
          </a:p>
          <a:p>
            <a:pPr algn="l" rtl="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/>
          <a:lstStyle/>
          <a:p>
            <a:r>
              <a:rPr lang="en-US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Vi Text Editor keys: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953000"/>
          </a:xfrm>
        </p:spPr>
        <p:txBody>
          <a:bodyPr/>
          <a:lstStyle/>
          <a:p>
            <a:pPr algn="l" rtl="0">
              <a:spcBef>
                <a:spcPct val="50000"/>
              </a:spcBef>
              <a:buClrTx/>
              <a:buSzTx/>
              <a:buFontTx/>
              <a:buNone/>
            </a:pPr>
            <a:r>
              <a:rPr lang="en-US" dirty="0" err="1">
                <a:solidFill>
                  <a:schemeClr val="hlink"/>
                </a:solidFill>
              </a:rPr>
              <a:t>Ctrl+g</a:t>
            </a:r>
            <a:r>
              <a:rPr lang="en-US" dirty="0">
                <a:solidFill>
                  <a:schemeClr val="hlink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	          </a:t>
            </a:r>
            <a:r>
              <a:rPr lang="en-US" dirty="0"/>
              <a:t>Show file name	</a:t>
            </a:r>
          </a:p>
          <a:p>
            <a:pPr algn="l" rtl="0">
              <a:spcBef>
                <a:spcPct val="50000"/>
              </a:spcBef>
              <a:buClrTx/>
              <a:buSzTx/>
              <a:buFontTx/>
              <a:buNone/>
            </a:pP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Save and </a:t>
            </a:r>
            <a:r>
              <a:rPr 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quit</a:t>
            </a:r>
          </a:p>
          <a:p>
            <a:pPr algn="l" rtl="0">
              <a:spcBef>
                <a:spcPct val="50000"/>
              </a:spcBef>
              <a:buClrTx/>
              <a:buSzTx/>
              <a:buFontTx/>
              <a:buNone/>
            </a:pPr>
            <a:endParaRPr lang="en-US" sz="3600" b="1" i="1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 rtl="0">
              <a:buFont typeface="Wingdings" pitchFamily="2" charset="2"/>
              <a:buNone/>
            </a:pPr>
            <a:endParaRPr lang="en-US" sz="4400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3124200"/>
          <a:ext cx="8229600" cy="3075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5614358"/>
                <a:gridCol w="1319842"/>
              </a:tblGrid>
              <a:tr h="628816">
                <a:tc>
                  <a:txBody>
                    <a:bodyPr/>
                    <a:lstStyle/>
                    <a:p>
                      <a:pPr algn="l" rtl="0"/>
                      <a:r>
                        <a:rPr lang="en-US" sz="1800" b="1" dirty="0" smtClean="0">
                          <a:solidFill>
                            <a:schemeClr val="accent1"/>
                          </a:solidFill>
                        </a:rPr>
                        <a:t>ZZ or :</a:t>
                      </a:r>
                      <a:r>
                        <a:rPr lang="en-US" sz="1800" b="1" dirty="0" err="1" smtClean="0">
                          <a:solidFill>
                            <a:schemeClr val="accent1"/>
                          </a:solidFill>
                        </a:rPr>
                        <a:t>wq</a:t>
                      </a:r>
                      <a:r>
                        <a:rPr lang="en-US" sz="1800" b="1" dirty="0" smtClean="0">
                          <a:solidFill>
                            <a:schemeClr val="accent1"/>
                          </a:solidFill>
                        </a:rPr>
                        <a:t> </a:t>
                      </a:r>
                      <a:endParaRPr lang="en-US" sz="1800" b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Save and quit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 rtl="0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Then press</a:t>
                      </a:r>
                    </a:p>
                    <a:p>
                      <a:pPr algn="ctr" rtl="0"/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ENTER</a:t>
                      </a: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28816">
                <a:tc>
                  <a:txBody>
                    <a:bodyPr/>
                    <a:lstStyle/>
                    <a:p>
                      <a:pPr algn="l" rtl="0"/>
                      <a:r>
                        <a:rPr lang="en-US" sz="1800" b="1" dirty="0" smtClean="0">
                          <a:solidFill>
                            <a:schemeClr val="accent1"/>
                          </a:solidFill>
                        </a:rPr>
                        <a:t>:w</a:t>
                      </a:r>
                      <a:endParaRPr lang="en-US" sz="1800" b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Save only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 rtl="0"/>
                      <a:endParaRPr lang="en-US" dirty="0"/>
                    </a:p>
                  </a:txBody>
                  <a:tcPr/>
                </a:tc>
              </a:tr>
              <a:tr h="1085353">
                <a:tc>
                  <a:txBody>
                    <a:bodyPr/>
                    <a:lstStyle/>
                    <a:p>
                      <a:pPr algn="l" rtl="0"/>
                      <a:r>
                        <a:rPr lang="en-US" sz="1800" b="1" dirty="0" smtClean="0">
                          <a:solidFill>
                            <a:schemeClr val="accent1"/>
                          </a:solidFill>
                        </a:rPr>
                        <a:t>:q</a:t>
                      </a:r>
                      <a:endParaRPr lang="en-US" sz="1800" b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Quit  (nothing added to save)</a:t>
                      </a:r>
                      <a:br>
                        <a:rPr lang="en-US" sz="18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used when there are NO unsaved changes.</a:t>
                      </a:r>
                      <a:br>
                        <a:rPr lang="en-US" sz="1800" b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800" b="0" dirty="0" smtClean="0">
                          <a:solidFill>
                            <a:schemeClr val="tx1"/>
                          </a:solidFill>
                        </a:rPr>
                        <a:t>If you need to save, vi warns you:</a:t>
                      </a:r>
                      <a:br>
                        <a:rPr lang="en-US" sz="1800" b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800" b="0" dirty="0" smtClean="0">
                          <a:solidFill>
                            <a:srgbClr val="FF0000"/>
                          </a:solidFill>
                        </a:rPr>
                        <a:t>E37: no write since last change(add ! To override)</a:t>
                      </a:r>
                      <a:endParaRPr lang="en-US" sz="18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 rtl="0"/>
                      <a:endParaRPr lang="en-US" dirty="0"/>
                    </a:p>
                  </a:txBody>
                  <a:tcPr/>
                </a:tc>
              </a:tr>
              <a:tr h="628816">
                <a:tc>
                  <a:txBody>
                    <a:bodyPr/>
                    <a:lstStyle/>
                    <a:p>
                      <a:pPr algn="l" rtl="0"/>
                      <a:r>
                        <a:rPr lang="en-US" sz="1800" b="1" dirty="0" smtClean="0">
                          <a:solidFill>
                            <a:schemeClr val="accent1"/>
                          </a:solidFill>
                        </a:rPr>
                        <a:t>:q!</a:t>
                      </a:r>
                      <a:endParaRPr lang="en-US" sz="1800" b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Quit  and don’t save</a:t>
                      </a:r>
                      <a:endParaRPr 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l" rtl="0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/>
          <a:lstStyle/>
          <a:p>
            <a:r>
              <a:rPr lang="en-US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Vi Text Editor keys: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686800" cy="4495800"/>
          </a:xfrm>
        </p:spPr>
        <p:txBody>
          <a:bodyPr/>
          <a:lstStyle/>
          <a:p>
            <a:pPr algn="l" rtl="0">
              <a:spcBef>
                <a:spcPct val="50000"/>
              </a:spcBef>
              <a:buClrTx/>
              <a:buSzTx/>
              <a:buFontTx/>
              <a:buNone/>
            </a:pPr>
            <a:r>
              <a:rPr lang="en-US" sz="2800" b="1" i="1" u="sng" dirty="0" smtClean="0">
                <a:solidFill>
                  <a:schemeClr val="hlink"/>
                </a:solidFill>
              </a:rPr>
              <a:t>Undo </a:t>
            </a:r>
            <a:r>
              <a:rPr lang="en-US" sz="2800" b="1" i="1" u="sng" dirty="0">
                <a:solidFill>
                  <a:schemeClr val="hlink"/>
                </a:solidFill>
              </a:rPr>
              <a:t>and Redo</a:t>
            </a:r>
          </a:p>
          <a:p>
            <a:pPr algn="l" rtl="0"/>
            <a:r>
              <a:rPr lang="en-US" sz="2800" b="1" dirty="0">
                <a:solidFill>
                  <a:schemeClr val="accent2"/>
                </a:solidFill>
              </a:rPr>
              <a:t>u          	     </a:t>
            </a:r>
            <a:r>
              <a:rPr lang="en-US" sz="2800" dirty="0"/>
              <a:t>Undo</a:t>
            </a:r>
          </a:p>
          <a:p>
            <a:pPr algn="l" rtl="0"/>
            <a:r>
              <a:rPr lang="en-US" sz="2800" b="1" dirty="0" err="1">
                <a:solidFill>
                  <a:schemeClr val="accent2"/>
                </a:solidFill>
              </a:rPr>
              <a:t>Ctrl+r</a:t>
            </a:r>
            <a:r>
              <a:rPr lang="en-US" sz="2800" dirty="0">
                <a:solidFill>
                  <a:schemeClr val="bg1"/>
                </a:solidFill>
              </a:rPr>
              <a:t>	      </a:t>
            </a:r>
            <a:r>
              <a:rPr lang="en-US" sz="2800" dirty="0"/>
              <a:t>Redo</a:t>
            </a:r>
          </a:p>
          <a:p>
            <a:pPr algn="l" rtl="0">
              <a:spcBef>
                <a:spcPct val="50000"/>
              </a:spcBef>
              <a:buClrTx/>
              <a:buSzTx/>
              <a:buFontTx/>
              <a:buNone/>
            </a:pPr>
            <a:endParaRPr lang="en-US" sz="2800" b="1" i="1" dirty="0"/>
          </a:p>
          <a:p>
            <a:pPr algn="l" rtl="0">
              <a:spcBef>
                <a:spcPct val="50000"/>
              </a:spcBef>
              <a:buClrTx/>
              <a:buSzTx/>
              <a:buFontTx/>
              <a:buNone/>
            </a:pPr>
            <a:endParaRPr lang="en-US" sz="2800" b="1" i="1" dirty="0"/>
          </a:p>
          <a:p>
            <a:pPr algn="l" rtl="0"/>
            <a:endParaRPr lang="en-US" sz="2800" i="1" dirty="0">
              <a:solidFill>
                <a:schemeClr val="hlink"/>
              </a:solidFill>
            </a:endParaRPr>
          </a:p>
        </p:txBody>
      </p:sp>
      <p:graphicFrame>
        <p:nvGraphicFramePr>
          <p:cNvPr id="6" name="Group 23"/>
          <p:cNvGraphicFramePr>
            <a:graphicFrameLocks/>
          </p:cNvGraphicFramePr>
          <p:nvPr/>
        </p:nvGraphicFramePr>
        <p:xfrm>
          <a:off x="381000" y="4267200"/>
          <a:ext cx="8001000" cy="518160"/>
        </p:xfrm>
        <a:graphic>
          <a:graphicData uri="http://schemas.openxmlformats.org/drawingml/2006/table">
            <a:tbl>
              <a:tblPr/>
              <a:tblGrid>
                <a:gridCol w="8001000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:!command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7" name="مستطيل 6"/>
          <p:cNvSpPr/>
          <p:nvPr/>
        </p:nvSpPr>
        <p:spPr>
          <a:xfrm>
            <a:off x="533400" y="3657600"/>
            <a:ext cx="37625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>
              <a:spcBef>
                <a:spcPct val="50000"/>
              </a:spcBef>
              <a:buClrTx/>
              <a:buSzTx/>
              <a:buFont typeface="Wingdings" pitchFamily="2" charset="2"/>
              <a:buChar char="§"/>
            </a:pPr>
            <a:r>
              <a:rPr lang="en-US" sz="2800" b="1" i="1" u="sng" dirty="0">
                <a:solidFill>
                  <a:schemeClr val="hlink"/>
                </a:solidFill>
                <a:latin typeface="+mn-lt"/>
                <a:cs typeface="+mn-cs"/>
              </a:rPr>
              <a:t>Run shell command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4953000"/>
            <a:ext cx="4495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dirty="0" smtClean="0"/>
              <a:t>For example:</a:t>
            </a:r>
          </a:p>
          <a:p>
            <a:pPr algn="l" rtl="0"/>
            <a:r>
              <a:rPr lang="en-US" dirty="0" smtClean="0"/>
              <a:t>:!id</a:t>
            </a:r>
          </a:p>
          <a:p>
            <a:pPr algn="l" rtl="0"/>
            <a:r>
              <a:rPr lang="en-US" dirty="0" smtClean="0"/>
              <a:t>:!</a:t>
            </a:r>
            <a:r>
              <a:rPr lang="en-US" dirty="0" err="1" smtClean="0"/>
              <a:t>ls</a:t>
            </a:r>
            <a:endParaRPr lang="en-US" dirty="0" smtClean="0"/>
          </a:p>
          <a:p>
            <a:pPr algn="l" rtl="0"/>
            <a:r>
              <a:rPr lang="en-US" dirty="0" smtClean="0"/>
              <a:t>:!</a:t>
            </a:r>
            <a:r>
              <a:rPr lang="en-US" dirty="0" err="1" smtClean="0"/>
              <a:t>ps</a:t>
            </a:r>
            <a:endParaRPr lang="en-US" dirty="0" smtClean="0"/>
          </a:p>
          <a:p>
            <a:pPr algn="l" rtl="0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371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Shell script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572000"/>
          </a:xfrm>
        </p:spPr>
        <p:txBody>
          <a:bodyPr/>
          <a:lstStyle/>
          <a:p>
            <a:pPr algn="l" rtl="0">
              <a:lnSpc>
                <a:spcPct val="90000"/>
              </a:lnSpc>
            </a:pPr>
            <a:r>
              <a:rPr lang="en-US" sz="28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What is Shell Script</a:t>
            </a:r>
          </a:p>
          <a:p>
            <a:pPr algn="ctr" rtl="0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	</a:t>
            </a:r>
            <a:r>
              <a:rPr lang="en-US" sz="2800"/>
              <a:t>“</a:t>
            </a:r>
            <a:r>
              <a:rPr lang="en-US" sz="2800" i="1"/>
              <a:t>Shell Script is </a:t>
            </a:r>
            <a:r>
              <a:rPr lang="en-US" sz="2800" b="1" i="1"/>
              <a:t>series of command</a:t>
            </a:r>
            <a:r>
              <a:rPr lang="en-US" sz="2800" i="1"/>
              <a:t> written</a:t>
            </a:r>
            <a:r>
              <a:rPr lang="en-US" sz="2800" b="1" i="1"/>
              <a:t> in plain text file</a:t>
            </a:r>
            <a:r>
              <a:rPr lang="en-US" sz="2800" i="1"/>
              <a:t>.</a:t>
            </a:r>
            <a:r>
              <a:rPr lang="en-US" sz="2800"/>
              <a:t> “</a:t>
            </a:r>
          </a:p>
          <a:p>
            <a:pPr algn="l" rtl="0">
              <a:lnSpc>
                <a:spcPct val="90000"/>
              </a:lnSpc>
            </a:pPr>
            <a:r>
              <a:rPr lang="en-US" sz="2800" b="1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Why to Write Shell Script?</a:t>
            </a:r>
          </a:p>
          <a:p>
            <a:pPr lvl="1" algn="l" rtl="0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/>
              <a:t>Shell script can take input from user, file and output them on screen. </a:t>
            </a:r>
          </a:p>
          <a:p>
            <a:pPr lvl="1" algn="l" rtl="0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/>
              <a:t>Useful to create our own commands. </a:t>
            </a:r>
          </a:p>
          <a:p>
            <a:pPr lvl="1" algn="l" rtl="0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/>
              <a:t>Save lots of time. </a:t>
            </a:r>
          </a:p>
          <a:p>
            <a:pPr lvl="1" algn="l" rtl="0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/>
              <a:t>To automate some task of day today life. </a:t>
            </a:r>
          </a:p>
          <a:p>
            <a:pPr lvl="1" algn="l" rtl="0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/>
              <a:t>System Administration part can be also automated.</a:t>
            </a:r>
          </a:p>
          <a:p>
            <a:pPr algn="ctr" rtl="0">
              <a:lnSpc>
                <a:spcPct val="90000"/>
              </a:lnSpc>
              <a:buFont typeface="Wingdings" pitchFamily="2" charset="2"/>
              <a:buNone/>
            </a:pPr>
            <a:endParaRPr lang="en-US" sz="280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Getting started with Shell Programming</a:t>
            </a:r>
            <a:r>
              <a:rPr lang="en-US" sz="3600"/>
              <a:t> 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981200"/>
            <a:ext cx="9144000" cy="3886200"/>
          </a:xfrm>
        </p:spPr>
        <p:txBody>
          <a:bodyPr/>
          <a:lstStyle/>
          <a:p>
            <a:pPr marL="609600" indent="-609600" algn="l" rtl="0"/>
            <a:r>
              <a:rPr lang="en-US" b="1" i="1" u="sng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How to write shell script</a:t>
            </a:r>
            <a:endParaRPr lang="ar-SA" b="1" i="1" u="sng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609600" indent="-609600" algn="l" rtl="0">
              <a:buFont typeface="Wingdings" pitchFamily="2" charset="2"/>
              <a:buAutoNum type="arabicParenR"/>
            </a:pPr>
            <a:r>
              <a:rPr lang="en-US" sz="2800"/>
              <a:t>Use any editor like vi or mcedit to write shell script.</a:t>
            </a:r>
          </a:p>
          <a:p>
            <a:pPr marL="609600" indent="-609600" algn="l" rtl="0">
              <a:buFont typeface="Wingdings" pitchFamily="2" charset="2"/>
              <a:buAutoNum type="arabicParenR"/>
            </a:pPr>
            <a:r>
              <a:rPr lang="en-US" sz="2800"/>
              <a:t>After writing shell script set execute permission for your script</a:t>
            </a:r>
          </a:p>
          <a:p>
            <a:pPr marL="609600" indent="-609600" algn="l" rtl="0">
              <a:buFont typeface="Wingdings" pitchFamily="2" charset="2"/>
              <a:buNone/>
            </a:pPr>
            <a:r>
              <a:rPr lang="en-US" sz="2800" b="1" u="sng">
                <a:solidFill>
                  <a:schemeClr val="hlink"/>
                </a:solidFill>
              </a:rPr>
              <a:t>syntax</a:t>
            </a:r>
            <a:r>
              <a:rPr lang="en-US" sz="2800" b="1"/>
              <a:t>: </a:t>
            </a:r>
            <a:br>
              <a:rPr lang="en-US" sz="2800" b="1"/>
            </a:br>
            <a:r>
              <a:rPr lang="en-US" sz="2800" b="1"/>
              <a:t>chmod </a:t>
            </a:r>
            <a:r>
              <a:rPr lang="en-US" sz="2800" b="1" i="1" u="sng"/>
              <a:t>permission</a:t>
            </a:r>
            <a:r>
              <a:rPr lang="en-US" sz="2800" b="1"/>
              <a:t> </a:t>
            </a:r>
            <a:r>
              <a:rPr lang="en-US" sz="2800" b="1" i="1" u="sng"/>
              <a:t>your-script-name</a:t>
            </a:r>
            <a:r>
              <a:rPr lang="en-US" sz="2800"/>
              <a:t> </a:t>
            </a:r>
          </a:p>
        </p:txBody>
      </p:sp>
      <p:graphicFrame>
        <p:nvGraphicFramePr>
          <p:cNvPr id="48139" name="Group 11"/>
          <p:cNvGraphicFramePr>
            <a:graphicFrameLocks noGrp="1"/>
          </p:cNvGraphicFramePr>
          <p:nvPr>
            <p:ph sz="half" idx="2"/>
          </p:nvPr>
        </p:nvGraphicFramePr>
        <p:xfrm>
          <a:off x="609600" y="5105400"/>
          <a:ext cx="7620000" cy="533400"/>
        </p:xfrm>
        <a:graphic>
          <a:graphicData uri="http://schemas.openxmlformats.org/drawingml/2006/table">
            <a:tbl>
              <a:tblPr/>
              <a:tblGrid>
                <a:gridCol w="7620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chmod 755 test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3937</TotalTime>
  <Words>598</Words>
  <Application>Microsoft Office PowerPoint</Application>
  <PresentationFormat>On-screen Show (4:3)</PresentationFormat>
  <Paragraphs>166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Pixel</vt:lpstr>
      <vt:lpstr>Lab 7</vt:lpstr>
      <vt:lpstr>Entering VI</vt:lpstr>
      <vt:lpstr>Organization of  VI</vt:lpstr>
      <vt:lpstr>Slide 4</vt:lpstr>
      <vt:lpstr>Vi Text Editor keys: Delete</vt:lpstr>
      <vt:lpstr>Vi Text Editor keys:</vt:lpstr>
      <vt:lpstr>Vi Text Editor keys:</vt:lpstr>
      <vt:lpstr>Shell script</vt:lpstr>
      <vt:lpstr>Getting started with Shell Programming </vt:lpstr>
      <vt:lpstr>Getting started with Shell Programming (cont.)</vt:lpstr>
      <vt:lpstr>Getting started with Shell Programming (cont.)</vt:lpstr>
      <vt:lpstr>Getting started with Shell Programming (cont.)</vt:lpstr>
      <vt:lpstr>Variables in Shell</vt:lpstr>
      <vt:lpstr>Rules for Naming variable name </vt:lpstr>
      <vt:lpstr>Slide 15</vt:lpstr>
      <vt:lpstr>Slide 16</vt:lpstr>
    </vt:vector>
  </TitlesOfParts>
  <Company>Wesmosis@Yahoo.Dk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5</dc:title>
  <dc:creator>USER</dc:creator>
  <cp:lastModifiedBy>Khawlah</cp:lastModifiedBy>
  <cp:revision>73</cp:revision>
  <dcterms:created xsi:type="dcterms:W3CDTF">2009-11-13T18:41:48Z</dcterms:created>
  <dcterms:modified xsi:type="dcterms:W3CDTF">2013-04-06T16:34:19Z</dcterms:modified>
</cp:coreProperties>
</file>